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2" r:id="rId3"/>
    <p:sldId id="279" r:id="rId4"/>
    <p:sldId id="275" r:id="rId5"/>
    <p:sldId id="259" r:id="rId6"/>
    <p:sldId id="260" r:id="rId7"/>
    <p:sldId id="278" r:id="rId8"/>
    <p:sldId id="266" r:id="rId9"/>
    <p:sldId id="277" r:id="rId10"/>
    <p:sldId id="272" r:id="rId11"/>
    <p:sldId id="263" r:id="rId12"/>
    <p:sldId id="264" r:id="rId13"/>
    <p:sldId id="265" r:id="rId14"/>
    <p:sldId id="276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74"/>
  </p:normalViewPr>
  <p:slideViewPr>
    <p:cSldViewPr snapToGrid="0">
      <p:cViewPr varScale="1">
        <p:scale>
          <a:sx n="107" d="100"/>
          <a:sy n="107" d="100"/>
        </p:scale>
        <p:origin x="6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EE45F9-5B55-B498-2963-9760497C1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EDE92E7-E264-A74D-E3F8-060885331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B74051C-54F0-D15F-C34D-5F5135557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F4E0EF-C8EE-C808-05B3-E46FC907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CE4265-EFF2-5D0D-2A95-5CF8A9EA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1440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DE240D-C061-F282-5B13-6338F7082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6D903B-8CF3-B76F-3FC7-4EFF4CFD1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7A54E45-AC4F-F217-FAF6-F058C4236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F9016F-C564-B0C9-4475-5E3D2478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F8F599-2AC9-FFC1-6834-30057C90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011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BF4117-DB28-9982-77D8-4C83ECEF8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A753CC0-3764-ABE4-EB77-40ADAE060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BC4E20-49FF-CED3-724A-9150705A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C058F06-AD3A-C570-05B0-E71FB4C9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A162DF5-77D4-B2DA-FFB5-F8686B099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7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D56D02-43F4-F08A-DB14-11C4F3EC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D2B6D4-5380-F2BC-F470-89E6F9B1C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B751E41-CD7E-5821-C098-F67CC1F02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2CA70FE-11EB-FD10-643B-42A5F1F93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B492BBF-8B46-32B6-CC9A-D2EDEB3E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75F4ADF-48C1-8086-A956-10CBB1DC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6166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7E1532-0FAE-3B33-C5F1-979BA4E5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058B956-C666-CE0D-2D7B-CCC8C2996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5C82D25-47B1-C96C-14DC-4CD58E3A4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123DE32-FE94-A5EF-7AB8-E8E387D7F6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3891219-C7B0-E8FD-564F-D3F8C90978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286485FE-DA60-D60B-38E5-72A0E0421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BC8CB7C-77F1-AA61-D83E-683237B3F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0D81313-768B-D22B-5517-00EAF86F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620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928873-828F-AC7E-89E0-D13F23B7D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1DEAC9C-7764-EE9E-542F-26ED7BDB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9EE52D3-FEE8-85DB-BB3B-B9CDF7C2D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36B1F77-277D-4EDB-507A-82C6DBF5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15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D64D096-87B4-DCBE-06D6-E6F682B8B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7528897-71C2-04D9-ED4C-69E232C2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1C9D7AE-41A9-31B3-0A13-375CE004B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950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EEE66E-9356-A3D6-0F6E-23A11CE64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AEC0AA-EC0F-8688-163D-A7AAA16B3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B1D45F3-C2C4-29C3-2A14-AFD9A0F6E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E766D7B-6755-CEBA-0C7E-FCB307DC3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179295-7819-AE43-7240-C32BFAD7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51E07A1-E2CB-F072-6D2B-E02F99C01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715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04FF5D-3BF3-AE4A-0B16-15D2D7D56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5598D65-31A9-08B7-C0FE-8509110BC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B49466E-95ED-6BA3-A7C0-9E4667656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A6B660A-F2D8-539E-E3F4-6C9DA55D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96891C5-690F-F079-B03C-755CFB6FF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B3F6E15-F6FA-C361-B145-E6BEE927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7298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D75628-ABE9-63E9-230A-99738D06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6AFF426-81C3-69E1-B15C-AAA2A816C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3AED8DA-D655-207C-7922-D86B828A1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39400A-F5C1-4BDC-6474-55915238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72E6506-B092-2757-6BE6-658D351C7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185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B8F0DBB-C213-F1D2-C745-CB66ED1238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D7DFAE3-C024-51DB-8443-8BC6DC30D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F707D96-F8C6-7762-7234-631B8E062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ED9D41-7760-684A-9D17-2BEB12ECE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91616C-AD6D-BDC8-1980-1D0C9CF72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159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C801247-0574-5232-D21A-E2341F34F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1D4BD15-EB6E-65E9-EE91-7633A9E6E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C550B44-362B-5357-61CE-53179933EC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B2F52A-DECB-5641-B1CB-1422210AB3B4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70E752-D3FA-9969-12D0-87478FDCD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A1F41E0-EAC4-9849-2F63-AECC89A97D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6C81B9-6C0F-E24A-8B65-22F1D35F42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098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hat is legalism? - BibleTruths">
            <a:extLst>
              <a:ext uri="{FF2B5EF4-FFF2-40B4-BE49-F238E27FC236}">
                <a16:creationId xmlns:a16="http://schemas.microsoft.com/office/drawing/2014/main" id="{E932E690-C591-50F3-A161-7B2C7916B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r="19016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3B55C55-A645-6908-8EAD-AB8860088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Jak bojovat proti zákonictví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23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86618A-BBCB-F35D-5DAC-DAD2D3D5A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5400"/>
              <a:t>Zákonictví jako zbraň Božího nepřítele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5F0AF7-AE65-A113-5457-620995699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cs-CZ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Buďte střízliví a bděte! Váš protivník Ďábel obchází jako řvoucí lev a hledá, koho by pohltil. Postavte se proti němu, pevní ve víře, vědouce, že tatáž utrpení se naplňují na vašem bratrstvu po celém světě. </a:t>
            </a:r>
            <a:r>
              <a:rPr lang="cs-CZ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(1P 5,8-9)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94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D78E75-6AB4-7D87-D066-FFDD3BB0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3F4686A-882C-D77E-D44B-841775AC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5400"/>
              <a:t>Sborové hodnoty jako nástroj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DD27A4-E22C-18DF-D68A-610FE8683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cs-CZ" sz="32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Víra založená na Božím slovu	- proti zákonictví</a:t>
            </a:r>
          </a:p>
          <a:p>
            <a:r>
              <a:rPr lang="cs-CZ" sz="32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Neustálá modlitba			- proti svévoli</a:t>
            </a:r>
            <a:endParaRPr lang="cs-CZ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32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Dosvědčování Boží svatosti	- proti smilstvu</a:t>
            </a:r>
          </a:p>
          <a:p>
            <a:r>
              <a:rPr lang="cs-CZ" sz="3200" b="1" dirty="0">
                <a:latin typeface="Calibri" panose="020F0502020204030204" pitchFamily="34" charset="0"/>
                <a:cs typeface="Calibri" panose="020F0502020204030204" pitchFamily="34" charset="0"/>
              </a:rPr>
              <a:t>Štědré dávání				- proti mamonu</a:t>
            </a:r>
          </a:p>
        </p:txBody>
      </p:sp>
    </p:spTree>
    <p:extLst>
      <p:ext uri="{BB962C8B-B14F-4D97-AF65-F5344CB8AC3E}">
        <p14:creationId xmlns:p14="http://schemas.microsoft.com/office/powerpoint/2010/main" val="262002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9FE98E3-22B9-481A-FCE5-F50E0EBA2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Pokušení v oblasti Prahy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Obrázek 2" descr="Obsah obrázku text, software, Multimediální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D03D8F5E-3764-5AD3-AEA8-F4FDADA4AC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876" t="16761" r="13887" b="16970"/>
          <a:stretch/>
        </p:blipFill>
        <p:spPr>
          <a:xfrm>
            <a:off x="5500913" y="625683"/>
            <a:ext cx="5695007" cy="545538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BD712396-853E-0FD4-B309-173525D3FBEC}"/>
              </a:ext>
            </a:extLst>
          </p:cNvPr>
          <p:cNvSpPr/>
          <p:nvPr/>
        </p:nvSpPr>
        <p:spPr>
          <a:xfrm>
            <a:off x="5464629" y="5591218"/>
            <a:ext cx="1262742" cy="878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9C4A2E4-AAF3-C260-FAB4-682E86DF9A91}"/>
              </a:ext>
            </a:extLst>
          </p:cNvPr>
          <p:cNvSpPr/>
          <p:nvPr/>
        </p:nvSpPr>
        <p:spPr>
          <a:xfrm>
            <a:off x="10218057" y="5396984"/>
            <a:ext cx="1262742" cy="878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78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3" name="Rectangle 208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675E73D-247B-F5E6-7CD8-D05F3F6C6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5400"/>
              <a:t>Jak vypadá zákoník?</a:t>
            </a:r>
          </a:p>
        </p:txBody>
      </p:sp>
      <p:sp>
        <p:nvSpPr>
          <p:cNvPr id="208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9569A3-89C1-27FF-5706-401358E97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Na první pohled velmi zbožně</a:t>
            </a:r>
          </a:p>
          <a:p>
            <a:pPr marL="0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  <a:p>
            <a:pPr marL="0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nebezpečí nerozeznání od pravé víry</a:t>
            </a:r>
          </a:p>
        </p:txBody>
      </p:sp>
      <p:pic>
        <p:nvPicPr>
          <p:cNvPr id="1032" name="Picture 8" descr="Tools for Interpreting the Bible | Salvation Army International Headquarters">
            <a:extLst>
              <a:ext uri="{FF2B5EF4-FFF2-40B4-BE49-F238E27FC236}">
                <a16:creationId xmlns:a16="http://schemas.microsoft.com/office/drawing/2014/main" id="{6137C333-3012-C9EF-38BE-A7C58BE73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" r="42438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46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2077AB6-A35A-CE28-E82C-1FD027BC5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cs-CZ" sz="5400" dirty="0"/>
              <a:t>Co je zákonictví?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EB0EB22-221E-8BFA-18F2-35EF15C71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 lnSpcReduction="10000"/>
          </a:bodyPr>
          <a:lstStyle/>
          <a:p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je náboženský nebo morální postoj, který </a:t>
            </a:r>
            <a:r>
              <a:rPr lang="cs-CZ" b="0" i="1" u="sng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nadřazuje doslovné dodržování pravidel</a:t>
            </a:r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předpisů a vnějších rituálů </a:t>
            </a:r>
            <a:r>
              <a:rPr lang="cs-CZ" b="0" i="1" u="sng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nad jejich skutečný smysl</a:t>
            </a:r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lásku a duchovní podstatu věci.</a:t>
            </a:r>
          </a:p>
          <a:p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Běda vám, učitelé Zákona a farizeové, pokrytci, protože dáváte desátky z máty, kopru a kmínu, ale </a:t>
            </a:r>
            <a:r>
              <a:rPr lang="cs-CZ" b="0" i="1" u="sng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zanedbali jste závažnější věci </a:t>
            </a:r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Zákona: právo, milosrdenství a věrnost. Toto bylo třeba udělat a tamto nezanedbávat. </a:t>
            </a:r>
            <a:r>
              <a:rPr lang="cs-CZ" b="0" i="1" dirty="0">
                <a:solidFill>
                  <a:srgbClr val="12121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Cedíte komára, ale velblouda polykáte.” </a:t>
            </a:r>
            <a:r>
              <a:rPr lang="cs-CZ" b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b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Mt</a:t>
            </a:r>
            <a:r>
              <a:rPr lang="cs-CZ" b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23,23-24)</a:t>
            </a:r>
            <a:endParaRPr lang="cs-CZ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4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85D6D0E-2804-F71F-79EC-7A1D9F9F0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Příklad </a:t>
            </a:r>
          </a:p>
        </p:txBody>
      </p:sp>
      <p:sp>
        <p:nvSpPr>
          <p:cNvPr id="103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Chodci sobě">
            <a:extLst>
              <a:ext uri="{FF2B5EF4-FFF2-40B4-BE49-F238E27FC236}">
                <a16:creationId xmlns:a16="http://schemas.microsoft.com/office/drawing/2014/main" id="{0FBFE76F-E79D-7EBF-37C8-A74F830E9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2" r="1251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54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E931E06-56A6-F210-0207-D1C5A2692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cs-CZ" sz="5000"/>
              <a:t>Ježíšův pohled na problematiku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D85254-C68F-2B42-ED7D-22EAA8DFA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Ježíš se nestaví proti zákonu, ale proti jeho překroucení = zanedbávání podstaty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Zákon je pro člověka, ne člověk pro zákon</a:t>
            </a:r>
          </a:p>
        </p:txBody>
      </p:sp>
    </p:spTree>
    <p:extLst>
      <p:ext uri="{BB962C8B-B14F-4D97-AF65-F5344CB8AC3E}">
        <p14:creationId xmlns:p14="http://schemas.microsoft.com/office/powerpoint/2010/main" val="853307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F47596B-B400-8126-98E1-4E47AC64B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5400"/>
              <a:t>Pravá podstata zákona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6D3D061-CD5D-9A51-2C11-1D4DFCF47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Autofit/>
          </a:bodyPr>
          <a:lstStyle/>
          <a:p>
            <a:r>
              <a:rPr lang="cs-CZ" i="1" dirty="0">
                <a:latin typeface="Calibri" panose="020F0502020204030204" pitchFamily="34" charset="0"/>
                <a:cs typeface="Calibri" panose="020F0502020204030204" pitchFamily="34" charset="0"/>
              </a:rPr>
              <a:t>Kdybyste věděli, co znamená: "</a:t>
            </a:r>
            <a:r>
              <a:rPr lang="cs-CZ" i="1" u="sng" dirty="0">
                <a:latin typeface="Calibri" panose="020F0502020204030204" pitchFamily="34" charset="0"/>
                <a:cs typeface="Calibri" panose="020F0502020204030204" pitchFamily="34" charset="0"/>
              </a:rPr>
              <a:t>Milosrdenství chci, a ne oběť</a:t>
            </a:r>
            <a:r>
              <a:rPr lang="cs-CZ" i="1" dirty="0">
                <a:latin typeface="Calibri" panose="020F0502020204030204" pitchFamily="34" charset="0"/>
                <a:cs typeface="Calibri" panose="020F0502020204030204" pitchFamily="34" charset="0"/>
              </a:rPr>
              <a:t>", neodsoudili byste nevinné. Vždyť Syn člověka je pánem soboty.” A když odtamtud odešel, přišel do jejich synagogy. A hle, byl tam člověk, který měl odumřelou ruku. I otázali se ho: “Je dovoleno v sobotu uzdravovat?” To proto, aby jej obžalovali. On jim řekl: “Kdyby měl někdo z vás ovci a ta by mu v sobotu spadla do jámy, což by ji neuchopil a nevytáhl? Oč je člověk cennější než ovce! </a:t>
            </a:r>
            <a:r>
              <a:rPr lang="cs-CZ" i="1" u="sng" dirty="0">
                <a:latin typeface="Calibri" panose="020F0502020204030204" pitchFamily="34" charset="0"/>
                <a:cs typeface="Calibri" panose="020F0502020204030204" pitchFamily="34" charset="0"/>
              </a:rPr>
              <a:t>Proto je dovoleno v sobotu činit dobře.”</a:t>
            </a:r>
            <a:r>
              <a:rPr lang="cs-CZ" i="1" dirty="0">
                <a:latin typeface="Calibri" panose="020F0502020204030204" pitchFamily="34" charset="0"/>
                <a:cs typeface="Calibri" panose="020F0502020204030204" pitchFamily="34" charset="0"/>
              </a:rPr>
              <a:t> Potom tomu člověku řekl: “Natáhni svou ruku.” Natáhl ji, a byla zase v pořádku a zdravá jako ta druhá.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Mt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12,7-13)</a:t>
            </a:r>
          </a:p>
          <a:p>
            <a:r>
              <a:rPr lang="cs-CZ" u="sng" dirty="0">
                <a:latin typeface="Calibri" panose="020F0502020204030204" pitchFamily="34" charset="0"/>
                <a:cs typeface="Calibri" panose="020F0502020204030204" pitchFamily="34" charset="0"/>
              </a:rPr>
              <a:t>= Milosrdenství</a:t>
            </a:r>
          </a:p>
        </p:txBody>
      </p:sp>
    </p:spTree>
    <p:extLst>
      <p:ext uri="{BB962C8B-B14F-4D97-AF65-F5344CB8AC3E}">
        <p14:creationId xmlns:p14="http://schemas.microsoft.com/office/powerpoint/2010/main" val="1817582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627374B-629E-CA5A-83DB-C278B8BB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cs-CZ" sz="6000"/>
              <a:t>Pravá podstata zákona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D8B712-E024-912C-D6BE-5CCCA9DFA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cs-CZ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mu řekl: “"</a:t>
            </a:r>
            <a:r>
              <a:rPr lang="cs-CZ" b="0" i="1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Miluj Pána, svého Boha</a:t>
            </a:r>
            <a:r>
              <a:rPr lang="cs-CZ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celým svým srdcem, celou svou duší a celou svou myslí." To je největší a první přikázání. Druhé je mu podobné: "</a:t>
            </a:r>
            <a:r>
              <a:rPr lang="cs-CZ" b="0" i="1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Miluj svého bližního</a:t>
            </a:r>
            <a:r>
              <a:rPr lang="cs-CZ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jako sebe samého." </a:t>
            </a:r>
            <a:r>
              <a:rPr lang="cs-CZ" b="0" i="1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 těchto dvou přikázáních spočívá celý Zákon a Proroci.” </a:t>
            </a:r>
            <a:r>
              <a:rPr lang="cs-CZ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Mt</a:t>
            </a:r>
            <a:r>
              <a:rPr lang="cs-CZ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22,37-40)</a:t>
            </a:r>
          </a:p>
          <a:p>
            <a:r>
              <a:rPr lang="cs-CZ" u="sng" dirty="0">
                <a:latin typeface="Calibri" panose="020F0502020204030204" pitchFamily="34" charset="0"/>
                <a:cs typeface="Calibri" panose="020F0502020204030204" pitchFamily="34" charset="0"/>
              </a:rPr>
              <a:t>= Milovat Boha</a:t>
            </a:r>
          </a:p>
          <a:p>
            <a:r>
              <a:rPr lang="cs-CZ" u="sng" dirty="0">
                <a:latin typeface="Calibri" panose="020F0502020204030204" pitchFamily="34" charset="0"/>
                <a:cs typeface="Calibri" panose="020F0502020204030204" pitchFamily="34" charset="0"/>
              </a:rPr>
              <a:t>= Milovat sebe a lidi okolo</a:t>
            </a:r>
          </a:p>
        </p:txBody>
      </p:sp>
    </p:spTree>
    <p:extLst>
      <p:ext uri="{BB962C8B-B14F-4D97-AF65-F5344CB8AC3E}">
        <p14:creationId xmlns:p14="http://schemas.microsoft.com/office/powerpoint/2010/main" val="528786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11BC2D-C7EE-7E92-F6B2-DD8A1961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Jak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zákonictví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funguje</a:t>
            </a: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BE749D-6661-A85A-5337-FD735B2E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1" y="4872922"/>
            <a:ext cx="4833055" cy="162454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b="0" i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Hadi, </a:t>
            </a:r>
            <a:r>
              <a:rPr lang="en-US" sz="3200" b="0" i="1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plemeno</a:t>
            </a:r>
            <a:r>
              <a:rPr lang="en-US" sz="3200" b="0" i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0" i="1" u="sng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zmijí</a:t>
            </a:r>
            <a:r>
              <a:rPr lang="en-US" sz="3200" b="0" i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! Jak </a:t>
            </a:r>
            <a:r>
              <a:rPr lang="en-US" sz="3200" b="0" i="1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uniknete</a:t>
            </a:r>
            <a:r>
              <a:rPr lang="en-US" sz="3200" b="0" i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0" i="1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trestu</a:t>
            </a:r>
            <a:r>
              <a:rPr lang="en-US" sz="3200" b="0" i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3200" b="0" i="1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Gehenny</a:t>
            </a:r>
            <a:r>
              <a:rPr lang="en-US" sz="3200" b="0" i="1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US" sz="32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(Mt 22,33)</a:t>
            </a:r>
          </a:p>
        </p:txBody>
      </p:sp>
      <p:sp>
        <p:nvSpPr>
          <p:cNvPr id="3088" name="Rectangle 308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90" name="Rectangle 308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4" name="Picture 2" descr="Zmije obecná - lexikon zvířat">
            <a:extLst>
              <a:ext uri="{FF2B5EF4-FFF2-40B4-BE49-F238E27FC236}">
                <a16:creationId xmlns:a16="http://schemas.microsoft.com/office/drawing/2014/main" id="{F2B61467-A6BC-9397-C970-6C4CB8170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r="23505"/>
          <a:stretch>
            <a:fillRect/>
          </a:stretch>
        </p:blipFill>
        <p:spPr bwMode="auto">
          <a:xfrm>
            <a:off x="5551854" y="625683"/>
            <a:ext cx="5471870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038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99F77E-D1A2-DC91-0775-ECDD78DCF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5400" dirty="0"/>
              <a:t>Konkrétní projevy zákonictví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582F395-F018-0D2A-986B-FC9AEE84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Spása na základě skutků</a:t>
            </a:r>
          </a:p>
          <a:p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Posuzování lidí vnějších projevů</a:t>
            </a:r>
          </a:p>
          <a:p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Tradice a zvyky stejnou váhu jako Boží slovo</a:t>
            </a:r>
          </a:p>
          <a:p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Nepochopení významu Božího slova</a:t>
            </a:r>
            <a:endParaRPr lang="cs-CZ" sz="2200" dirty="0"/>
          </a:p>
          <a:p>
            <a:endParaRPr lang="cs-CZ" sz="2200" dirty="0"/>
          </a:p>
          <a:p>
            <a:endParaRPr lang="cs-CZ" sz="2200" dirty="0"/>
          </a:p>
          <a:p>
            <a:endParaRPr lang="cs-CZ" sz="2200" dirty="0"/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43609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7A82D85-CEA4-2408-9F92-8C51CB5F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cs-CZ" sz="4000"/>
              <a:t>Jak rozeznat zákonictví v životě?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6FFE20-57F1-6267-73E8-FA80686F9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7" y="2481942"/>
            <a:ext cx="10270591" cy="4081695"/>
          </a:xfrm>
        </p:spPr>
        <p:txBody>
          <a:bodyPr>
            <a:normAutofit/>
          </a:bodyPr>
          <a:lstStyle/>
          <a:p>
            <a:r>
              <a:rPr lang="cs-CZ" sz="3200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Pojďte ke mně všichni, kteří těžce pracujete a jste přetíženi, a já vám dám odpočinek. Vezměte na sebe mé jho a učte se ode mne, neboť jsem tichý a pokorný v srdci; a naleznete odpočinutí svým duším. </a:t>
            </a:r>
            <a:r>
              <a:rPr lang="cs-CZ" sz="3200" b="0" i="1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Vždyť mé jho je příjemné a mé břemeno je lehké.”</a:t>
            </a:r>
            <a:r>
              <a:rPr lang="cs-CZ" sz="3200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2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sz="3200" b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Mt</a:t>
            </a:r>
            <a:r>
              <a:rPr lang="cs-CZ" sz="32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11,28-30)</a:t>
            </a:r>
          </a:p>
          <a:p>
            <a:r>
              <a:rPr lang="cs-CZ" sz="32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Zdravý postoj k Božímu slovu (zákonu</a:t>
            </a: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) je psychicky i fyzicky únosný</a:t>
            </a:r>
          </a:p>
          <a:p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Při uštknutí zákonictvím se člověk hroutí</a:t>
            </a:r>
            <a:endParaRPr lang="cs-CZ" sz="32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1047698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A977F68-85E9-F0A4-870F-F61226301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cs-CZ" sz="4200"/>
              <a:t>Jak bojovat proti zákonictví</a:t>
            </a:r>
          </a:p>
        </p:txBody>
      </p:sp>
      <p:sp>
        <p:nvSpPr>
          <p:cNvPr id="205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7B8C80-7D45-D783-DE35-980E277A3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4449064" cy="3437580"/>
          </a:xfrm>
        </p:spPr>
        <p:txBody>
          <a:bodyPr anchor="t">
            <a:normAutofit/>
          </a:bodyPr>
          <a:lstStyle/>
          <a:p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Vírou založenou na Božím slovu</a:t>
            </a:r>
          </a:p>
          <a:p>
            <a:pPr marL="0" indent="0">
              <a:buNone/>
            </a:pPr>
            <a:r>
              <a:rPr lang="cs-CZ" sz="3200" dirty="0">
                <a:latin typeface="Calibri" panose="020F0502020204030204" pitchFamily="34" charset="0"/>
                <a:cs typeface="Calibri" panose="020F0502020204030204" pitchFamily="34" charset="0"/>
              </a:rPr>
              <a:t>  = </a:t>
            </a:r>
            <a:r>
              <a:rPr lang="cs-CZ" sz="3200" u="sng" dirty="0">
                <a:latin typeface="Calibri" panose="020F0502020204030204" pitchFamily="34" charset="0"/>
                <a:cs typeface="Calibri" panose="020F0502020204030204" pitchFamily="34" charset="0"/>
              </a:rPr>
              <a:t>Božím slovem</a:t>
            </a:r>
          </a:p>
        </p:txBody>
      </p:sp>
      <p:pic>
        <p:nvPicPr>
          <p:cNvPr id="2052" name="Picture 4" descr="Ocelový meč Zaklínač - Replika 1:1 Steel Sword 121 cm za 3 299 Kč - Repliky - Zbraně | KONZOLIŠTĚ.cz">
            <a:extLst>
              <a:ext uri="{FF2B5EF4-FFF2-40B4-BE49-F238E27FC236}">
                <a16:creationId xmlns:a16="http://schemas.microsoft.com/office/drawing/2014/main" id="{B5066E63-B08A-BC33-9ADE-31EE5A7E0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828375"/>
            <a:ext cx="6903720" cy="520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75198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4042</TotalTime>
  <Words>568</Words>
  <Application>Microsoft Office PowerPoint</Application>
  <PresentationFormat>Širokoúhlá obrazovka</PresentationFormat>
  <Paragraphs>43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Motiv Office</vt:lpstr>
      <vt:lpstr>Jak bojovat proti zákonictví</vt:lpstr>
      <vt:lpstr>Zákonictví jako zbraň Božího nepřítele</vt:lpstr>
      <vt:lpstr>Sborové hodnoty jako nástroj</vt:lpstr>
      <vt:lpstr>Pokušení v oblasti Prahy</vt:lpstr>
      <vt:lpstr>Jak vypadá zákoník?</vt:lpstr>
      <vt:lpstr>Co je zákonictví?</vt:lpstr>
      <vt:lpstr>Příklad </vt:lpstr>
      <vt:lpstr>Ježíšův pohled na problematiku</vt:lpstr>
      <vt:lpstr>Pravá podstata zákona</vt:lpstr>
      <vt:lpstr>Pravá podstata zákona</vt:lpstr>
      <vt:lpstr>Jak zákonictví funguje</vt:lpstr>
      <vt:lpstr>Konkrétní projevy zákonictví</vt:lpstr>
      <vt:lpstr>Jak rozeznat zákonictví v životě?</vt:lpstr>
      <vt:lpstr>Jak bojovat proti zákonictví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Šindelář</dc:creator>
  <cp:lastModifiedBy>Ben</cp:lastModifiedBy>
  <cp:revision>4</cp:revision>
  <dcterms:created xsi:type="dcterms:W3CDTF">2026-10-08T08:52:01Z</dcterms:created>
  <dcterms:modified xsi:type="dcterms:W3CDTF">2026-10-11T09:47:31Z</dcterms:modified>
</cp:coreProperties>
</file>