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cc004c50b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0cc004c50b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cc004c50b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cc004c50b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0cc004c50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0cc004c50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0cc004c50b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0cc004c50b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0cc004c50b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0cc004c50b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cc004c50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cc004c50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cc004c50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0cc004c50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cc004c50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0cc004c50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cc004c50b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cc004c50b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cc004c50b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cc004c50b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cc004c50b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0cc004c50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cc004c50b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cc004c50b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cc004c50b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cc004c50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/>
        </p:nvSpPr>
        <p:spPr>
          <a:xfrm>
            <a:off x="200025" y="214325"/>
            <a:ext cx="4371900" cy="3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Ježíš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Miluješ mě? -   Agape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Miluješ mě? -   Agape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Máš mě rád? - Feleo</a:t>
            </a:r>
            <a:endParaRPr sz="2900"/>
          </a:p>
        </p:txBody>
      </p:sp>
      <p:sp>
        <p:nvSpPr>
          <p:cNvPr id="111" name="Google Shape;111;p22"/>
          <p:cNvSpPr txBox="1"/>
          <p:nvPr/>
        </p:nvSpPr>
        <p:spPr>
          <a:xfrm>
            <a:off x="4572000" y="185750"/>
            <a:ext cx="4386300" cy="3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Petr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Ano, Mám tě rád. - Feleo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Ano, Mám tě rád. - Feleo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Mám tě rád.	   -   	Feleo</a:t>
            </a:r>
            <a:endParaRPr sz="29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/>
          <p:nvPr/>
        </p:nvSpPr>
        <p:spPr>
          <a:xfrm>
            <a:off x="628650" y="792900"/>
            <a:ext cx="3543300" cy="3557700"/>
          </a:xfrm>
          <a:prstGeom prst="ellipse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3"/>
          <p:cNvSpPr/>
          <p:nvPr/>
        </p:nvSpPr>
        <p:spPr>
          <a:xfrm>
            <a:off x="4972050" y="792900"/>
            <a:ext cx="3543300" cy="3557700"/>
          </a:xfrm>
          <a:prstGeom prst="ellipse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3"/>
          <p:cNvSpPr txBox="1"/>
          <p:nvPr/>
        </p:nvSpPr>
        <p:spPr>
          <a:xfrm>
            <a:off x="1634100" y="2217750"/>
            <a:ext cx="15324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Agape</a:t>
            </a:r>
            <a:endParaRPr sz="3400"/>
          </a:p>
        </p:txBody>
      </p:sp>
      <p:sp>
        <p:nvSpPr>
          <p:cNvPr id="119" name="Google Shape;119;p23"/>
          <p:cNvSpPr txBox="1"/>
          <p:nvPr/>
        </p:nvSpPr>
        <p:spPr>
          <a:xfrm>
            <a:off x="6079350" y="2217750"/>
            <a:ext cx="1328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Feleo</a:t>
            </a:r>
            <a:endParaRPr sz="3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/>
          <p:nvPr/>
        </p:nvSpPr>
        <p:spPr>
          <a:xfrm>
            <a:off x="3453925" y="792900"/>
            <a:ext cx="3543300" cy="3557700"/>
          </a:xfrm>
          <a:prstGeom prst="ellipse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4"/>
          <p:cNvSpPr/>
          <p:nvPr/>
        </p:nvSpPr>
        <p:spPr>
          <a:xfrm>
            <a:off x="1235425" y="792900"/>
            <a:ext cx="3543300" cy="3557700"/>
          </a:xfrm>
          <a:prstGeom prst="ellipse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4"/>
          <p:cNvSpPr txBox="1"/>
          <p:nvPr/>
        </p:nvSpPr>
        <p:spPr>
          <a:xfrm>
            <a:off x="1856900" y="2261863"/>
            <a:ext cx="15324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Agape</a:t>
            </a:r>
            <a:endParaRPr sz="3400"/>
          </a:p>
        </p:txBody>
      </p:sp>
      <p:sp>
        <p:nvSpPr>
          <p:cNvPr id="127" name="Google Shape;127;p24"/>
          <p:cNvSpPr txBox="1"/>
          <p:nvPr/>
        </p:nvSpPr>
        <p:spPr>
          <a:xfrm>
            <a:off x="5076800" y="2217750"/>
            <a:ext cx="1328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Feleo</a:t>
            </a:r>
            <a:endParaRPr sz="3400"/>
          </a:p>
        </p:txBody>
      </p:sp>
      <p:sp>
        <p:nvSpPr>
          <p:cNvPr id="128" name="Google Shape;128;p24"/>
          <p:cNvSpPr/>
          <p:nvPr/>
        </p:nvSpPr>
        <p:spPr>
          <a:xfrm>
            <a:off x="3636529" y="1212302"/>
            <a:ext cx="1185150" cy="2745125"/>
          </a:xfrm>
          <a:custGeom>
            <a:rect b="b" l="l" r="r" t="t"/>
            <a:pathLst>
              <a:path extrusionOk="0" h="109805" w="47406">
                <a:moveTo>
                  <a:pt x="19909" y="146"/>
                </a:moveTo>
                <a:cubicBezTo>
                  <a:pt x="22503" y="730"/>
                  <a:pt x="27756" y="5983"/>
                  <a:pt x="30026" y="8318"/>
                </a:cubicBezTo>
                <a:cubicBezTo>
                  <a:pt x="32296" y="10653"/>
                  <a:pt x="31972" y="11560"/>
                  <a:pt x="33528" y="14154"/>
                </a:cubicBezTo>
                <a:cubicBezTo>
                  <a:pt x="35085" y="16748"/>
                  <a:pt x="37809" y="20186"/>
                  <a:pt x="39365" y="23882"/>
                </a:cubicBezTo>
                <a:cubicBezTo>
                  <a:pt x="40921" y="27579"/>
                  <a:pt x="41569" y="31599"/>
                  <a:pt x="42866" y="36333"/>
                </a:cubicBezTo>
                <a:cubicBezTo>
                  <a:pt x="44163" y="41067"/>
                  <a:pt x="46628" y="47618"/>
                  <a:pt x="47147" y="52287"/>
                </a:cubicBezTo>
                <a:cubicBezTo>
                  <a:pt x="47666" y="56956"/>
                  <a:pt x="47146" y="59226"/>
                  <a:pt x="45979" y="64349"/>
                </a:cubicBezTo>
                <a:cubicBezTo>
                  <a:pt x="44812" y="69472"/>
                  <a:pt x="42218" y="77903"/>
                  <a:pt x="40143" y="83026"/>
                </a:cubicBezTo>
                <a:cubicBezTo>
                  <a:pt x="38068" y="88149"/>
                  <a:pt x="36122" y="91327"/>
                  <a:pt x="33528" y="95088"/>
                </a:cubicBezTo>
                <a:cubicBezTo>
                  <a:pt x="30934" y="98849"/>
                  <a:pt x="26783" y="103195"/>
                  <a:pt x="24578" y="105594"/>
                </a:cubicBezTo>
                <a:cubicBezTo>
                  <a:pt x="22373" y="107994"/>
                  <a:pt x="22503" y="110588"/>
                  <a:pt x="20298" y="109485"/>
                </a:cubicBezTo>
                <a:cubicBezTo>
                  <a:pt x="18093" y="108383"/>
                  <a:pt x="13684" y="102286"/>
                  <a:pt x="11349" y="98979"/>
                </a:cubicBezTo>
                <a:cubicBezTo>
                  <a:pt x="9014" y="95672"/>
                  <a:pt x="7782" y="93208"/>
                  <a:pt x="6290" y="89641"/>
                </a:cubicBezTo>
                <a:cubicBezTo>
                  <a:pt x="4798" y="86074"/>
                  <a:pt x="3437" y="82637"/>
                  <a:pt x="2399" y="77578"/>
                </a:cubicBezTo>
                <a:cubicBezTo>
                  <a:pt x="1362" y="72520"/>
                  <a:pt x="195" y="65905"/>
                  <a:pt x="65" y="59290"/>
                </a:cubicBezTo>
                <a:cubicBezTo>
                  <a:pt x="-65" y="52675"/>
                  <a:pt x="843" y="43791"/>
                  <a:pt x="1621" y="37890"/>
                </a:cubicBezTo>
                <a:cubicBezTo>
                  <a:pt x="2399" y="31989"/>
                  <a:pt x="3696" y="27644"/>
                  <a:pt x="4734" y="23882"/>
                </a:cubicBezTo>
                <a:cubicBezTo>
                  <a:pt x="5772" y="20121"/>
                  <a:pt x="6226" y="18499"/>
                  <a:pt x="7847" y="15321"/>
                </a:cubicBezTo>
                <a:cubicBezTo>
                  <a:pt x="9468" y="12143"/>
                  <a:pt x="12452" y="7345"/>
                  <a:pt x="14462" y="4816"/>
                </a:cubicBezTo>
                <a:cubicBezTo>
                  <a:pt x="16472" y="2287"/>
                  <a:pt x="17315" y="-438"/>
                  <a:pt x="19909" y="146"/>
                </a:cubicBezTo>
                <a:close/>
              </a:path>
            </a:pathLst>
          </a:custGeom>
          <a:gradFill>
            <a:gsLst>
              <a:gs pos="0">
                <a:srgbClr val="00D2E9"/>
              </a:gs>
              <a:gs pos="100000">
                <a:srgbClr val="045962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/>
        </p:nvSpPr>
        <p:spPr>
          <a:xfrm>
            <a:off x="200025" y="214325"/>
            <a:ext cx="4371900" cy="3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Ježíš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Miluješ mě? -   Agape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Miluješ mě? -   Agape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Máš mě rád? - Feleo</a:t>
            </a:r>
            <a:endParaRPr sz="2900"/>
          </a:p>
        </p:txBody>
      </p:sp>
      <p:sp>
        <p:nvSpPr>
          <p:cNvPr id="134" name="Google Shape;134;p25"/>
          <p:cNvSpPr txBox="1"/>
          <p:nvPr/>
        </p:nvSpPr>
        <p:spPr>
          <a:xfrm>
            <a:off x="4572000" y="185750"/>
            <a:ext cx="4386300" cy="3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Petr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Ano, Mám tě rád. - Feleo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Ano, Mám tě rád. - Feleo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Mám tě rád.	   -   	Feleo</a:t>
            </a:r>
            <a:endParaRPr sz="29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35" y="-2"/>
            <a:ext cx="768452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0" y="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2350">
                <a:solidFill>
                  <a:schemeClr val="dk1"/>
                </a:solidFill>
              </a:rPr>
              <a:t>3 „Jdu na ryby,“ řekl jim Šimon Petr. „Půjdeme s tebou,“ odpověděli. A tak šli a nastoupili na loď. Té noci ale nic nechytili. 4 Za svítání stál na břehu Ježíš (učedníci ale nevěděli, že je to on). 5 „Nemáte něco k jídlu, hoši?“ zavolal na ně. „Nemáme,“ odpověděli.6 „Hoďte síť napravo od lodi a něco najdete,“ řekl jim. Hodili tedy síť a už ji ani nemohli utáhnout, kolik v ní bylo ryb. 7 Učedník, kterého Ježíš miloval, tehdy řekl Petrovi: „To je Pán!“ Jakmile Šimon Petr uslyšel, že je to Pán, oblékl si plášť (protože byl svlečený) a vrhl se do vody. 8 Ostatní učedníci pak připluli s lodí (nebyli totiž daleko od břehu, jen asi dvě stě loket) a táhli tu síť s rybami. 9 Když vystoupili na břeh, uviděli rozdělaný oheň a na něm rybu a chléb.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550">
              <a:solidFill>
                <a:schemeClr val="dk1"/>
              </a:solidFill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6086475" y="4457700"/>
            <a:ext cx="2829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Jan 21:3-8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0" y="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50">
                <a:solidFill>
                  <a:schemeClr val="dk1"/>
                </a:solidFill>
              </a:rPr>
              <a:t>9 Když vystoupili na břeh, uviděli rozdělaný oheň a na něm rybu a chléb.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50">
                <a:solidFill>
                  <a:schemeClr val="dk1"/>
                </a:solidFill>
              </a:rPr>
              <a:t>10 Ježíš jim řekl: „Přineste trochu ryb, které jste teď nalovili.“ 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50">
                <a:solidFill>
                  <a:schemeClr val="dk1"/>
                </a:solidFill>
              </a:rPr>
              <a:t>11 Šimon Petr tedy šel a vytáhl na břeh plnou síť – 153 velkých ryb! A přestože jich bylo tolik, síť se neroztrhla.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50">
                <a:solidFill>
                  <a:schemeClr val="dk1"/>
                </a:solidFill>
              </a:rPr>
              <a:t>12 „Pojďte snídat,“ řekl jim Ježíš. Nikdo z učedníků se ho neodvážil zeptat: „Kdo jsi?“ protože věděli, že je to Pán. 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50">
                <a:solidFill>
                  <a:schemeClr val="dk1"/>
                </a:solidFill>
              </a:rPr>
              <a:t>13 Ježíš přistoupil, vzal chléb a podával jim ho a podobně i rybu. 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50">
                <a:solidFill>
                  <a:schemeClr val="dk1"/>
                </a:solidFill>
              </a:rPr>
              <a:t>14 Tak se Ježíš už potřetí po svém zmrtvýchvstání ukázal učedníkům.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550">
              <a:solidFill>
                <a:schemeClr val="dk1"/>
              </a:solidFill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6086475" y="4457700"/>
            <a:ext cx="2829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Jan 21:9-14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0" y="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350">
                <a:solidFill>
                  <a:schemeClr val="dk1"/>
                </a:solidFill>
              </a:rPr>
              <a:t>15 Po snídani se Ježíš zeptal Šimona Petra: „Šimone Janův, miluješ mě více než oni?“ 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" sz="2350">
                <a:solidFill>
                  <a:schemeClr val="dk1"/>
                </a:solidFill>
              </a:rPr>
              <a:t>„Ano, Pane,“ odpověděl mu. „Ty víš, že tě mám rád.“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50">
                <a:solidFill>
                  <a:schemeClr val="dk1"/>
                </a:solidFill>
              </a:rPr>
              <a:t>Ježíš mu na to řekl: „Pas mé beránky.“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50">
                <a:solidFill>
                  <a:schemeClr val="dk1"/>
                </a:solidFill>
              </a:rPr>
              <a:t>16 Potom se ho zeptal podruhé: „Šimone Janův, miluješ mě?“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50">
                <a:solidFill>
                  <a:schemeClr val="dk1"/>
                </a:solidFill>
              </a:rPr>
              <a:t>„Ano, Pane,“ odpověděl mu. „Ty víš, že tě mám rád.“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50">
                <a:solidFill>
                  <a:schemeClr val="dk1"/>
                </a:solidFill>
              </a:rPr>
              <a:t>Tehdy mu Ježíš řekl: „Pečuj o mé ovce.“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50">
                <a:solidFill>
                  <a:schemeClr val="dk1"/>
                </a:solidFill>
              </a:rPr>
              <a:t>17 Potom se ho zeptal potřetí: „Šimone Janův, máš mě rád?“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50">
                <a:solidFill>
                  <a:schemeClr val="dk1"/>
                </a:solidFill>
              </a:rPr>
              <a:t>Petr se zarmoutil, že se ho Ježíš potřetí zeptal: „Máš mě rád?“ Odpověděl mu: „Pane, ty víš všechno. Ty víš, že tě mám rád.“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50">
                <a:solidFill>
                  <a:schemeClr val="dk1"/>
                </a:solidFill>
              </a:rPr>
              <a:t>Ježíš mu na to řekl: „Pas mé ovce.”</a:t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2350">
              <a:solidFill>
                <a:schemeClr val="dk1"/>
              </a:solidFill>
            </a:endParaRPr>
          </a:p>
        </p:txBody>
      </p:sp>
      <p:sp>
        <p:nvSpPr>
          <p:cNvPr id="99" name="Google Shape;99;p20"/>
          <p:cNvSpPr txBox="1"/>
          <p:nvPr/>
        </p:nvSpPr>
        <p:spPr>
          <a:xfrm>
            <a:off x="6086475" y="4457700"/>
            <a:ext cx="2829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Jan 21:15-17</a:t>
            </a:r>
            <a:endParaRPr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