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65" r:id="rId2"/>
    <p:sldId id="264" r:id="rId3"/>
    <p:sldId id="257" r:id="rId4"/>
    <p:sldId id="258" r:id="rId5"/>
    <p:sldId id="259" r:id="rId6"/>
    <p:sldId id="266" r:id="rId7"/>
    <p:sldId id="260" r:id="rId8"/>
    <p:sldId id="268" r:id="rId9"/>
    <p:sldId id="270" r:id="rId10"/>
    <p:sldId id="261" r:id="rId11"/>
    <p:sldId id="267" r:id="rId12"/>
    <p:sldId id="27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FF7B202-0D77-4D42-86D0-E7255244BD19}" type="datetimeFigureOut">
              <a:rPr lang="cs-CZ" smtClean="0"/>
              <a:t>14.06.2025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64CEBB0-B417-4377-9883-865A3925E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92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B202-0D77-4D42-86D0-E7255244BD19}" type="datetimeFigureOut">
              <a:rPr lang="cs-CZ" smtClean="0"/>
              <a:t>14.06.2025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B0-B417-4377-9883-865A3925E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28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B202-0D77-4D42-86D0-E7255244BD19}" type="datetimeFigureOut">
              <a:rPr lang="cs-CZ" smtClean="0"/>
              <a:t>14.06.2025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B0-B417-4377-9883-865A3925E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991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B202-0D77-4D42-86D0-E7255244BD19}" type="datetimeFigureOut">
              <a:rPr lang="cs-CZ" smtClean="0"/>
              <a:t>14.06.2025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B0-B417-4377-9883-865A3925E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04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B202-0D77-4D42-86D0-E7255244BD19}" type="datetimeFigureOut">
              <a:rPr lang="cs-CZ" smtClean="0"/>
              <a:t>14.06.2025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B0-B417-4377-9883-865A3925E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223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B202-0D77-4D42-86D0-E7255244BD19}" type="datetimeFigureOut">
              <a:rPr lang="cs-CZ" smtClean="0"/>
              <a:t>14.06.2025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B0-B417-4377-9883-865A3925E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80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B202-0D77-4D42-86D0-E7255244BD19}" type="datetimeFigureOut">
              <a:rPr lang="cs-CZ" smtClean="0"/>
              <a:t>14.06.2025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B0-B417-4377-9883-865A3925E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35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FF7B202-0D77-4D42-86D0-E7255244BD19}" type="datetimeFigureOut">
              <a:rPr lang="cs-CZ" smtClean="0"/>
              <a:t>14.06.2025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B0-B417-4377-9883-865A3925E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622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FF7B202-0D77-4D42-86D0-E7255244BD19}" type="datetimeFigureOut">
              <a:rPr lang="cs-CZ" smtClean="0"/>
              <a:t>14.06.2025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B0-B417-4377-9883-865A3925E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03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B202-0D77-4D42-86D0-E7255244BD19}" type="datetimeFigureOut">
              <a:rPr lang="cs-CZ" smtClean="0"/>
              <a:t>14.06.2025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B0-B417-4377-9883-865A3925E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9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B202-0D77-4D42-86D0-E7255244BD19}" type="datetimeFigureOut">
              <a:rPr lang="cs-CZ" smtClean="0"/>
              <a:t>14.06.2025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B0-B417-4377-9883-865A3925E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19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B202-0D77-4D42-86D0-E7255244BD19}" type="datetimeFigureOut">
              <a:rPr lang="cs-CZ" smtClean="0"/>
              <a:t>14.06.2025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B0-B417-4377-9883-865A3925E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51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B202-0D77-4D42-86D0-E7255244BD19}" type="datetimeFigureOut">
              <a:rPr lang="cs-CZ" smtClean="0"/>
              <a:t>14.06.2025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B0-B417-4377-9883-865A3925E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23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B202-0D77-4D42-86D0-E7255244BD19}" type="datetimeFigureOut">
              <a:rPr lang="cs-CZ" smtClean="0"/>
              <a:t>14.06.2025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B0-B417-4377-9883-865A3925E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43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B202-0D77-4D42-86D0-E7255244BD19}" type="datetimeFigureOut">
              <a:rPr lang="cs-CZ" smtClean="0"/>
              <a:t>14.06.2025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B0-B417-4377-9883-865A3925E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59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B202-0D77-4D42-86D0-E7255244BD19}" type="datetimeFigureOut">
              <a:rPr lang="cs-CZ" smtClean="0"/>
              <a:t>14.06.2025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B0-B417-4377-9883-865A3925E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21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B202-0D77-4D42-86D0-E7255244BD19}" type="datetimeFigureOut">
              <a:rPr lang="cs-CZ" smtClean="0"/>
              <a:t>14.06.2025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B0-B417-4377-9883-865A3925E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41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F7B202-0D77-4D42-86D0-E7255244BD19}" type="datetimeFigureOut">
              <a:rPr lang="cs-CZ" smtClean="0"/>
              <a:t>14.06.2025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64CEBB0-B417-4377-9883-865A3925E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82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1034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dirty="0"/>
          </a:p>
        </p:txBody>
      </p:sp>
      <p:sp>
        <p:nvSpPr>
          <p:cNvPr id="1048" name="Freeform: Shape 1036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1049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058FC8-75D8-B91F-80AD-B144A151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308452" cy="50461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200" dirty="0">
                <a:solidFill>
                  <a:srgbClr val="EBEBEB"/>
                </a:solidFill>
              </a:rPr>
              <a:t>Bůh</a:t>
            </a:r>
            <a:br>
              <a:rPr lang="cs-CZ" sz="3200" dirty="0">
                <a:solidFill>
                  <a:srgbClr val="EBEBEB"/>
                </a:solidFill>
              </a:rPr>
            </a:br>
            <a:br>
              <a:rPr lang="cs-CZ" sz="3200" dirty="0">
                <a:solidFill>
                  <a:srgbClr val="EBEBEB"/>
                </a:solidFill>
              </a:rPr>
            </a:br>
            <a:r>
              <a:rPr lang="cs-CZ" sz="3200" dirty="0">
                <a:solidFill>
                  <a:srgbClr val="EBEBEB"/>
                </a:solidFill>
              </a:rPr>
              <a:t>vs.</a:t>
            </a:r>
            <a:br>
              <a:rPr lang="cs-CZ" sz="3200" dirty="0">
                <a:solidFill>
                  <a:srgbClr val="EBEBEB"/>
                </a:solidFill>
              </a:rPr>
            </a:br>
            <a:br>
              <a:rPr lang="cs-CZ" sz="3200" dirty="0">
                <a:solidFill>
                  <a:srgbClr val="EBEBEB"/>
                </a:solidFill>
              </a:rPr>
            </a:br>
            <a:r>
              <a:rPr lang="cs-CZ" sz="3200" dirty="0" err="1">
                <a:solidFill>
                  <a:srgbClr val="EBEBEB"/>
                </a:solidFill>
              </a:rPr>
              <a:t>Nabúkadnesar</a:t>
            </a:r>
            <a:endParaRPr lang="cs-CZ" sz="3200" dirty="0">
              <a:solidFill>
                <a:srgbClr val="EBEBEB"/>
              </a:solidFill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FE32137-88E1-251E-4899-900C58335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r="15105"/>
          <a:stretch>
            <a:fillRect/>
          </a:stretch>
        </p:blipFill>
        <p:spPr bwMode="auto">
          <a:xfrm>
            <a:off x="5491608" y="803751"/>
            <a:ext cx="5797530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1040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51" name="Oval 1042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45" name="Oval 1044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47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433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C4FFF-0E3B-71E7-A80B-00E99009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Bůh jedná s </a:t>
            </a:r>
            <a:r>
              <a:rPr lang="cs-CZ" dirty="0" err="1"/>
              <a:t>Nebúkadnesarem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7F2BF8-8399-3EE7-272E-606EDB853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2" y="2310581"/>
            <a:ext cx="10953136" cy="41885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Daniel 3</a:t>
            </a:r>
          </a:p>
          <a:p>
            <a:pPr algn="just"/>
            <a:r>
              <a:rPr lang="cs-CZ" sz="2000" dirty="0"/>
              <a:t>16  </a:t>
            </a:r>
            <a:r>
              <a:rPr lang="cs-CZ" sz="2000" dirty="0" err="1"/>
              <a:t>Šadrak</a:t>
            </a:r>
            <a:r>
              <a:rPr lang="cs-CZ" sz="2000" dirty="0"/>
              <a:t>, </a:t>
            </a:r>
            <a:r>
              <a:rPr lang="cs-CZ" sz="2000" dirty="0" err="1"/>
              <a:t>Méšak</a:t>
            </a:r>
            <a:r>
              <a:rPr lang="cs-CZ" sz="2000" dirty="0"/>
              <a:t> i </a:t>
            </a:r>
            <a:r>
              <a:rPr lang="cs-CZ" sz="2000" dirty="0" err="1"/>
              <a:t>Abed-nego</a:t>
            </a:r>
            <a:r>
              <a:rPr lang="cs-CZ" sz="2000" dirty="0"/>
              <a:t> odpověděli a řekli králi: Ó, </a:t>
            </a:r>
            <a:r>
              <a:rPr lang="cs-CZ" sz="2000" dirty="0" err="1"/>
              <a:t>Nebúkadnesare</a:t>
            </a:r>
            <a:r>
              <a:rPr lang="cs-CZ" sz="2000" dirty="0"/>
              <a:t>, na to my tobě nemusíme dávat žádnou odpověď.</a:t>
            </a:r>
          </a:p>
          <a:p>
            <a:pPr algn="just"/>
            <a:r>
              <a:rPr lang="cs-CZ" sz="2000" dirty="0"/>
              <a:t>17  Je-li tomu tak, </a:t>
            </a:r>
            <a:r>
              <a:rPr lang="cs-CZ" sz="2000" b="1" dirty="0"/>
              <a:t>náš Bůh, jehož uctíváme, nás může vysvobodit z rozpálené ohnivé pece. I ze tvé ruky, králi, nás vysvobodí</a:t>
            </a:r>
            <a:r>
              <a:rPr lang="cs-CZ" sz="2000" dirty="0"/>
              <a:t>.</a:t>
            </a:r>
          </a:p>
          <a:p>
            <a:pPr algn="just"/>
            <a:r>
              <a:rPr lang="cs-CZ" sz="2000" dirty="0"/>
              <a:t>31  Král </a:t>
            </a:r>
            <a:r>
              <a:rPr lang="cs-CZ" sz="2000" dirty="0" err="1"/>
              <a:t>Nebúkadnesar</a:t>
            </a:r>
            <a:r>
              <a:rPr lang="cs-CZ" sz="2000" dirty="0"/>
              <a:t> všem lidem, národům a jazykům přebývajícím v celé zemi: Nechť se vám pokoj rozhojní.</a:t>
            </a:r>
          </a:p>
          <a:p>
            <a:pPr algn="just"/>
            <a:r>
              <a:rPr lang="cs-CZ" sz="2000" dirty="0"/>
              <a:t>32  Znamení a zázraky, které na mně vykonal Bůh Nejvyšší, jevilo se mi za vhodné přednést.</a:t>
            </a:r>
          </a:p>
          <a:p>
            <a:pPr algn="just"/>
            <a:r>
              <a:rPr lang="cs-CZ" sz="2000" dirty="0"/>
              <a:t>33  </a:t>
            </a:r>
            <a:r>
              <a:rPr lang="cs-CZ" sz="2000" b="1" dirty="0"/>
              <a:t>Jak veliká jsou jeho znamení, jak mocné jeho divy! Jeho království je království věčné, jeho vláda z pokolení na pokolení.</a:t>
            </a:r>
          </a:p>
        </p:txBody>
      </p:sp>
    </p:spTree>
    <p:extLst>
      <p:ext uri="{BB962C8B-B14F-4D97-AF65-F5344CB8AC3E}">
        <p14:creationId xmlns:p14="http://schemas.microsoft.com/office/powerpoint/2010/main" val="21597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A691DD-EAA1-2127-921C-2B5287304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129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5131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43BFDE-C838-25C7-7808-0B60D72EB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Bůh jedná s </a:t>
            </a:r>
            <a:r>
              <a:rPr lang="cs-CZ" dirty="0" err="1">
                <a:solidFill>
                  <a:srgbClr val="EBEBEB"/>
                </a:solidFill>
              </a:rPr>
              <a:t>Nebúkadnesarem</a:t>
            </a:r>
            <a:endParaRPr lang="cs-CZ" dirty="0">
              <a:solidFill>
                <a:srgbClr val="EBEBEB"/>
              </a:solidFill>
            </a:endParaRPr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5122" name="Picture 2" descr="Daniel 4:10-12 – Nebuchadnezzar’s dream of a tree.&#10;&#10;Illustrate a devotional and respectful Renaissance style artwork inspired by Nebuchadnezzar's dream of a tree as described in Daniel 4:10-12. The image should depict a large majestic tree reaching towards the heavens, its branches filled with various fruits and providing shade to creatures of all kinds. To maintain a sense of reverence, please do not include any text or words in the image.">
            <a:extLst>
              <a:ext uri="{FF2B5EF4-FFF2-40B4-BE49-F238E27FC236}">
                <a16:creationId xmlns:a16="http://schemas.microsoft.com/office/drawing/2014/main" id="{46A0CBE9-42D5-77DE-1ADB-DA2EE8EDC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8226" y="1375132"/>
            <a:ext cx="4125317" cy="41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Rectangle 5134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137" name="Oval 5136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139" name="Oval 5138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B44B17-4D59-B2EC-0A46-EB7321706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 marL="0" marR="0" lvl="0" indent="0" algn="just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Daniel 4</a:t>
            </a:r>
          </a:p>
          <a:p>
            <a:pPr marL="342900" marR="0" lvl="0" indent="-342900" algn="just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14 Prohlášení to výrokem strážných jest, slovem svatých ta záležitost, aby živí poznali, že v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lidském kralování Nejvyšší vládne a on je dává, komukoli ráčí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ba i nejnižšího z lidí nad ním ustanovuje.“.</a:t>
            </a:r>
          </a:p>
          <a:p>
            <a:pPr marL="0" indent="0">
              <a:buNone/>
            </a:pP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71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8A554-E65F-5CDD-3749-58941F516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A5F2E-2A56-58A9-C453-B206C345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Bůh jedná s </a:t>
            </a:r>
            <a:r>
              <a:rPr lang="cs-CZ" dirty="0" err="1"/>
              <a:t>Nebúkadnesarem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E8C1FB-206D-4763-6DEA-32300D4B8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2" y="2064774"/>
            <a:ext cx="10953136" cy="4650658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Daniel 4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26  Když se totiž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 uplynutí dvanácti měsíců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procházel po babylonském královském paláci,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27  prohlásil král: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Tak tedy toto je ten velký Babylon, který jako sídlo královské jsem já vybudoval silou své moci a ke cti svého majestátu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28  Ještě měl král to slovo v ústech, když tu z nebes dolehl hlas: Tobě se praví, králi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Nebúkadnesare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Království od tebe odešlo.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30  V té chvíli se ono slovo o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Nebúkadnesarovi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naplnilo.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Od lidí byl vyhnán, porost jako dobytek spásal a tělo se mu nebeskou rosou smáčelo, až mu vlasy vyrostly jako orlí peří a nehty měl jako ptačí drápy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7539E-254E-82C9-FFAE-19C3D8A66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91BBF-0942-3E74-C25B-EF63E436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Bůh jedná s </a:t>
            </a:r>
            <a:r>
              <a:rPr lang="cs-CZ" dirty="0" err="1"/>
              <a:t>Nebúkadnesarem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4A826A-9B62-CC71-97E8-E0E82689D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2" y="2310582"/>
            <a:ext cx="10953136" cy="4070554"/>
          </a:xfrm>
        </p:spPr>
        <p:txBody>
          <a:bodyPr>
            <a:normAutofit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Daniel 4</a:t>
            </a:r>
          </a:p>
          <a:p>
            <a:pPr marL="0" indent="0" algn="just">
              <a:buNone/>
            </a:pPr>
            <a:r>
              <a:rPr lang="cs-CZ" sz="2000" dirty="0"/>
              <a:t>31  Avšak po uplynutí té doby jsem já, </a:t>
            </a:r>
            <a:r>
              <a:rPr lang="cs-CZ" sz="2000" dirty="0" err="1"/>
              <a:t>Nebúkadnesar</a:t>
            </a:r>
            <a:r>
              <a:rPr lang="cs-CZ" sz="2000" dirty="0"/>
              <a:t>, pozdvihl své oči k nebesům a mé poznání se mi navrátilo. </a:t>
            </a:r>
            <a:r>
              <a:rPr lang="cs-CZ" sz="2000" b="1" dirty="0"/>
              <a:t>Nejvyššímu jsem dobrořečil a věčně živého chválil a oslavoval, neboť jeho vláda je vláda věčná a jeho království trvá z pokolení na pokolení</a:t>
            </a:r>
            <a:r>
              <a:rPr lang="cs-CZ" sz="2000" dirty="0"/>
              <a:t>.</a:t>
            </a:r>
          </a:p>
          <a:p>
            <a:pPr marL="0" indent="0" algn="just">
              <a:buNone/>
            </a:pPr>
            <a:r>
              <a:rPr lang="cs-CZ" sz="2000" dirty="0"/>
              <a:t>32  Všichni obyvatelé země se počítají za nic, vždyť jak se mu zlíbí, nakládá s vojskem nebeským i s obyvateli země. Není, kdo by mu mohl dát přes ruku a říci mu: Cos to provedl?!</a:t>
            </a:r>
          </a:p>
          <a:p>
            <a:pPr marL="0" indent="0" algn="just">
              <a:buNone/>
            </a:pPr>
            <a:r>
              <a:rPr lang="cs-CZ" sz="2000" dirty="0"/>
              <a:t>33  V té době mi navrátil mé poznání, také čest mého kralování a můj majestát, dokonce mi vrátil i můj vzhled, a tu mne mí rádcové a velmoži vyhledali. Byl jsem znovu nastolen ve svém království a přidána mi byla neobyčejná velikost.</a:t>
            </a:r>
          </a:p>
          <a:p>
            <a:pPr marL="0" indent="0" algn="just">
              <a:buNone/>
            </a:pPr>
            <a:r>
              <a:rPr lang="cs-CZ" sz="2000" dirty="0"/>
              <a:t>34  </a:t>
            </a:r>
            <a:r>
              <a:rPr lang="cs-CZ" sz="2000" b="1" dirty="0"/>
              <a:t>Nyní já, </a:t>
            </a:r>
            <a:r>
              <a:rPr lang="cs-CZ" sz="2000" b="1" dirty="0" err="1"/>
              <a:t>Nebúkadnesar</a:t>
            </a:r>
            <a:r>
              <a:rPr lang="cs-CZ" sz="2000" b="1" dirty="0"/>
              <a:t>, uctívám a vyvyšuji a oslavuji Krále nebes, jehož všechny činy jsou </a:t>
            </a:r>
            <a:r>
              <a:rPr lang="cs-CZ" sz="2000" b="1" u="sng" dirty="0"/>
              <a:t>pravda</a:t>
            </a:r>
            <a:r>
              <a:rPr lang="cs-CZ" sz="2000" b="1" dirty="0"/>
              <a:t>, jehož stezky </a:t>
            </a:r>
            <a:r>
              <a:rPr lang="cs-CZ" sz="2000" b="1" u="sng" dirty="0"/>
              <a:t>právo</a:t>
            </a:r>
            <a:r>
              <a:rPr lang="cs-CZ" sz="2000" b="1" dirty="0"/>
              <a:t> a jenž je mocen </a:t>
            </a:r>
            <a:r>
              <a:rPr lang="cs-CZ" sz="2000" b="1" u="sng" dirty="0"/>
              <a:t>pokořit</a:t>
            </a:r>
            <a:r>
              <a:rPr lang="cs-CZ" sz="2000" b="1" dirty="0"/>
              <a:t> ty, kdo si vedou </a:t>
            </a:r>
            <a:r>
              <a:rPr lang="cs-CZ" sz="2000" b="1" u="sng" dirty="0"/>
              <a:t>pyšně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825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D7FC9-935F-9853-2F8B-B514503F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	Nebúkadnesar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10817D-918C-0475-B189-88D5635DF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Autofit/>
          </a:bodyPr>
          <a:lstStyle/>
          <a:p>
            <a:r>
              <a:rPr lang="cs-CZ" sz="2400" dirty="0"/>
              <a:t>Vládl v letech 605 až 562 (43 let).</a:t>
            </a:r>
          </a:p>
          <a:p>
            <a:r>
              <a:rPr lang="cs-CZ" sz="2400" dirty="0"/>
              <a:t>Porazil egyptského faraona </a:t>
            </a:r>
            <a:r>
              <a:rPr lang="cs-CZ" sz="2400" dirty="0" err="1"/>
              <a:t>Néka</a:t>
            </a:r>
            <a:r>
              <a:rPr lang="cs-CZ" sz="2400" dirty="0"/>
              <a:t> v bitvě u </a:t>
            </a:r>
            <a:r>
              <a:rPr lang="cs-CZ" sz="2400" dirty="0" err="1"/>
              <a:t>Karkemíše</a:t>
            </a:r>
            <a:r>
              <a:rPr lang="cs-CZ" sz="2400" dirty="0"/>
              <a:t>.</a:t>
            </a:r>
          </a:p>
          <a:p>
            <a:r>
              <a:rPr lang="cs-CZ" sz="2400" dirty="0"/>
              <a:t>Nechal vystavět kolem hlavního města Babylónu hradby (25 m vysoké, čtyři kilometry dlouhé).</a:t>
            </a:r>
          </a:p>
          <a:p>
            <a:r>
              <a:rPr lang="cs-CZ" sz="2400" dirty="0"/>
              <a:t>Nechával vybudovat chrámy mnoha bohům a i jeden ze sedmi divů světa – Visuté zahrady </a:t>
            </a:r>
            <a:r>
              <a:rPr lang="cs-CZ" sz="2400" dirty="0" err="1"/>
              <a:t>Semiramidiny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3941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4BCED-3B0D-250C-B40A-E38A88CC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cs-CZ" dirty="0"/>
              <a:t>První cesta do Jeruzaléma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4E006A-94A4-6E59-CD57-E1387653C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/>
              <a:t>2. Královská 24</a:t>
            </a:r>
          </a:p>
          <a:p>
            <a:pPr algn="just"/>
            <a:r>
              <a:rPr lang="cs-CZ" dirty="0"/>
              <a:t>10  V té době přitáhli otroci babylonského krále </a:t>
            </a:r>
            <a:r>
              <a:rPr lang="cs-CZ" dirty="0" err="1"/>
              <a:t>Nebúkadnesara</a:t>
            </a:r>
            <a:r>
              <a:rPr lang="cs-CZ" dirty="0"/>
              <a:t> k Jeruzalému a město bylo obleženo.</a:t>
            </a:r>
          </a:p>
          <a:p>
            <a:pPr algn="just"/>
            <a:r>
              <a:rPr lang="cs-CZ" dirty="0"/>
              <a:t>11  Také babylonský </a:t>
            </a:r>
            <a:r>
              <a:rPr lang="cs-CZ" b="1" dirty="0"/>
              <a:t>král</a:t>
            </a:r>
            <a:r>
              <a:rPr lang="cs-CZ" dirty="0"/>
              <a:t> </a:t>
            </a:r>
            <a:r>
              <a:rPr lang="cs-CZ" dirty="0" err="1"/>
              <a:t>Nebúkadnesar</a:t>
            </a:r>
            <a:r>
              <a:rPr lang="cs-CZ" dirty="0"/>
              <a:t> přitáhl k městu, zatímco jeho otroci je obléhali.</a:t>
            </a:r>
          </a:p>
          <a:p>
            <a:pPr algn="just"/>
            <a:r>
              <a:rPr lang="cs-CZ" dirty="0"/>
              <a:t>14  </a:t>
            </a:r>
            <a:r>
              <a:rPr lang="cs-CZ" b="1" dirty="0"/>
              <a:t>Odvedl celý Jeruzalém: Všechna knížata, všechny udatné hrdiny, deset tisíc vystěhovalců, i všechny řemeslníky a kováře; zůstal jenom chudý lid země</a:t>
            </a:r>
            <a:r>
              <a:rPr lang="cs-CZ" dirty="0"/>
              <a:t>. 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57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9501EAD-6F0A-C08A-A4AB-1DFD2E9B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cesta do Jeruzaléma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DA1DD8-C808-953A-46E3-FD818312F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2. Královská 25</a:t>
            </a:r>
          </a:p>
          <a:p>
            <a:pPr algn="just"/>
            <a:r>
              <a:rPr lang="cs-CZ" dirty="0"/>
              <a:t>7  </a:t>
            </a:r>
            <a:r>
              <a:rPr lang="cs-CZ" dirty="0" err="1"/>
              <a:t>Sidkijášovy</a:t>
            </a:r>
            <a:r>
              <a:rPr lang="cs-CZ" dirty="0"/>
              <a:t> syny pobili před jeho očima. </a:t>
            </a:r>
            <a:r>
              <a:rPr lang="cs-CZ" dirty="0" err="1"/>
              <a:t>Sidkijášovy</a:t>
            </a:r>
            <a:r>
              <a:rPr lang="cs-CZ" dirty="0"/>
              <a:t> oči oslepil, svázal ho bronzovými okovy a přivedl ho do </a:t>
            </a:r>
            <a:r>
              <a:rPr lang="cs-CZ" dirty="0" err="1"/>
              <a:t>Babylona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r>
              <a:rPr lang="cs-CZ" dirty="0"/>
              <a:t>1. Paralipomenon (letopisů) 5</a:t>
            </a:r>
          </a:p>
          <a:p>
            <a:pPr algn="just"/>
            <a:r>
              <a:rPr lang="cs-CZ" dirty="0"/>
              <a:t>41  … když Hospodin odvedl Judu a Jeruzalém do zajetí </a:t>
            </a:r>
            <a:r>
              <a:rPr lang="cs-CZ" b="1" dirty="0"/>
              <a:t>prostřednictvím </a:t>
            </a:r>
            <a:r>
              <a:rPr lang="cs-CZ" b="1" dirty="0" err="1"/>
              <a:t>Nebúkadnesara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r>
              <a:rPr lang="cs-CZ" dirty="0"/>
              <a:t>2 Královská 36:</a:t>
            </a:r>
          </a:p>
          <a:p>
            <a:pPr algn="just"/>
            <a:r>
              <a:rPr lang="cs-CZ" dirty="0"/>
              <a:t>13  Také se vzbouřil proti králi </a:t>
            </a:r>
            <a:r>
              <a:rPr lang="cs-CZ" dirty="0" err="1"/>
              <a:t>Nebúkadnesarovi</a:t>
            </a:r>
            <a:r>
              <a:rPr lang="cs-CZ" dirty="0"/>
              <a:t>, </a:t>
            </a:r>
            <a:r>
              <a:rPr lang="cs-CZ" b="1" dirty="0"/>
              <a:t>který ho nechal přísahat při Bohu</a:t>
            </a:r>
            <a:r>
              <a:rPr lang="cs-CZ" dirty="0"/>
              <a:t>. Zatvrdil svou šíji a své srdce, takže se nenavrátil k Hospodinu, Bohu Izraele.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0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FE0B5-4430-2878-F4E1-4E4FC3D7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Ezechiel 17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65A3F7-7499-DF76-E4A6-38F4A6506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1251"/>
            <a:ext cx="10515600" cy="39057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11  I stalo se ke mně Hospodinovo slovo:</a:t>
            </a:r>
          </a:p>
          <a:p>
            <a:pPr algn="just"/>
            <a:r>
              <a:rPr lang="cs-CZ" dirty="0"/>
              <a:t>12  Řekni nyní domu vzpoury: Což nechápete, co tyhle věci znamenají? Řekni: Hle, babylonský král přišel do Jeruzaléma, vzal jeho krále a jeho knížata a přivedl je k sobě do </a:t>
            </a:r>
            <a:r>
              <a:rPr lang="cs-CZ" dirty="0" err="1"/>
              <a:t>Babylona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13  Vzal muže z královského potomstva, uzavřel s ním smlouvu, uvedl jej pod přísahu a zajal mocnáře země,</a:t>
            </a:r>
          </a:p>
          <a:p>
            <a:pPr algn="just"/>
            <a:r>
              <a:rPr lang="cs-CZ" dirty="0"/>
              <a:t>14  </a:t>
            </a:r>
            <a:r>
              <a:rPr lang="cs-CZ" b="1" dirty="0"/>
              <a:t>aby království bylo poníženo, aby se nevyvyšovalo, aby zachovávalo jeho smlouvu a tak obstálo.</a:t>
            </a:r>
            <a:endParaRPr lang="cs-CZ" dirty="0"/>
          </a:p>
          <a:p>
            <a:pPr algn="just"/>
            <a:r>
              <a:rPr lang="cs-CZ" dirty="0"/>
              <a:t>15  On se však proti němu vzbouřil, když poslal své posly do Egypta, aby mu dali koně a početný lid. Jestlipak uspěje, jestlipak unikne ten, kdo dělá takové věci? Poruší smlouvu a měl by uniknout?</a:t>
            </a:r>
          </a:p>
          <a:p>
            <a:pPr algn="just"/>
            <a:r>
              <a:rPr lang="cs-CZ" dirty="0"/>
              <a:t>16  Jakože jsem živ, je výrok Panovníka Hospodina, jistě zemře na území toho krále, který ho ustanovil králem, jehož přísahou pohrdl a jehož smlouvu porušil, zemře u něj uprostřed </a:t>
            </a:r>
            <a:r>
              <a:rPr lang="cs-CZ" dirty="0" err="1"/>
              <a:t>Babylona</a:t>
            </a:r>
            <a:r>
              <a:rPr lang="cs-CZ" dirty="0"/>
              <a:t>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804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73D8D-310F-1B5D-1405-94BA2C3DC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ADEC3-B76D-3EE8-E7CB-21A6F794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Ezechiel 17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E1E8E4-02DB-C0FE-68ED-1B7FDFF63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7393"/>
            <a:ext cx="10515600" cy="3679569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17  Ani s velkým vojskem a s početným davem pro něho faraon v boji nic nezmůže, když navrší násep a když vybuduje obléhací val, aby vyhladil mnoho lidí.</a:t>
            </a:r>
          </a:p>
          <a:p>
            <a:pPr algn="just"/>
            <a:r>
              <a:rPr lang="cs-CZ" dirty="0"/>
              <a:t>18  </a:t>
            </a:r>
            <a:r>
              <a:rPr lang="cs-CZ" b="1" dirty="0"/>
              <a:t>Pohrdl však přísahou, až i zmařil smlouvu. Hle, dal na to ruku, a přece spáchal všechny tyto věci</a:t>
            </a:r>
            <a:r>
              <a:rPr lang="cs-CZ" dirty="0"/>
              <a:t>. Neunikne.</a:t>
            </a:r>
          </a:p>
          <a:p>
            <a:pPr algn="just"/>
            <a:r>
              <a:rPr lang="cs-CZ" dirty="0"/>
              <a:t>19  Proto praví Panovník Hospodin toto: Jakože jsem živ, uvidíme, jestli svou přísahu, kterou on pohrdl, a svou smlouvu, kterou on porušil, neuvalím na jeho hlavu.</a:t>
            </a:r>
          </a:p>
          <a:p>
            <a:pPr algn="just"/>
            <a:r>
              <a:rPr lang="cs-CZ" dirty="0"/>
              <a:t>20  Rozprostřu nad ním svou síť a chytí se do mé lovecké sítě</a:t>
            </a:r>
            <a:r>
              <a:rPr lang="cs-CZ" b="1" dirty="0"/>
              <a:t>, přivedu ho do </a:t>
            </a:r>
            <a:r>
              <a:rPr lang="cs-CZ" b="1" dirty="0" err="1"/>
              <a:t>Babylona</a:t>
            </a:r>
            <a:r>
              <a:rPr lang="cs-CZ" b="1" dirty="0"/>
              <a:t> a budu se tam s ním soudit</a:t>
            </a:r>
            <a:r>
              <a:rPr lang="cs-CZ" dirty="0"/>
              <a:t>. Sám sobě se zpronevěřil, když se zpronevěřil mně.</a:t>
            </a:r>
          </a:p>
          <a:p>
            <a:pPr algn="just"/>
            <a:r>
              <a:rPr lang="cs-CZ" dirty="0"/>
              <a:t>21  A všichni jeho uprchlíci ve všech jeho šicích padnou mečem a pozůstalí budou rozptýleni do všech stran. </a:t>
            </a:r>
            <a:r>
              <a:rPr lang="cs-CZ" b="1" dirty="0"/>
              <a:t>I poznáte, že já Hospodin jsem promluvil.</a:t>
            </a:r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63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18FCF4-F0F7-BD4C-8324-BB661721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Jeremjáš</a:t>
            </a:r>
            <a:r>
              <a:rPr lang="cs-CZ" dirty="0"/>
              <a:t> 39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7604F4-3787-3CC0-F6BA-282D25278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132478" cy="341630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11  O </a:t>
            </a:r>
            <a:r>
              <a:rPr lang="cs-CZ" sz="2000" dirty="0" err="1"/>
              <a:t>Jeremjášovi</a:t>
            </a:r>
            <a:r>
              <a:rPr lang="cs-CZ" sz="2000" dirty="0"/>
              <a:t> babylonský král </a:t>
            </a:r>
            <a:r>
              <a:rPr lang="cs-CZ" sz="2000" dirty="0" err="1"/>
              <a:t>Nebúkadnesar</a:t>
            </a:r>
            <a:r>
              <a:rPr lang="cs-CZ" sz="2000" dirty="0"/>
              <a:t> prostřednictvím velitele tělesné stráže </a:t>
            </a:r>
            <a:r>
              <a:rPr lang="cs-CZ" sz="2000" dirty="0" err="1"/>
              <a:t>Nebúzaradána</a:t>
            </a:r>
            <a:r>
              <a:rPr lang="cs-CZ" sz="2000" dirty="0"/>
              <a:t> přikázal:</a:t>
            </a:r>
          </a:p>
          <a:p>
            <a:pPr algn="just"/>
            <a:r>
              <a:rPr lang="cs-CZ" sz="2000" dirty="0"/>
              <a:t>12  </a:t>
            </a:r>
            <a:r>
              <a:rPr lang="cs-CZ" sz="2000" b="1" dirty="0"/>
              <a:t>Vezmi ho a dohlédni na něj. Nečiň mu nic zlého, ale co ti poví, to s ním učiň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29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8B7656-E424-3AE1-AAE3-87A8F8AF2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4102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18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4119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AEB86B-3EC1-D2EA-E6D9-2BA37D85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EBEBEB"/>
                </a:solidFill>
              </a:rPr>
              <a:t>Bůh jedná s Nebúkadnesarem</a:t>
            </a:r>
          </a:p>
        </p:txBody>
      </p:sp>
      <p:sp>
        <p:nvSpPr>
          <p:cNvPr id="4120" name="Freeform: Shape 4108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4098" name="Picture 2" descr="What Is the Statue in Nebuchadnezzar's Dream ...">
            <a:extLst>
              <a:ext uri="{FF2B5EF4-FFF2-40B4-BE49-F238E27FC236}">
                <a16:creationId xmlns:a16="http://schemas.microsoft.com/office/drawing/2014/main" id="{DC6EEF79-CA96-9691-DB64-4B66E497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8226" y="645106"/>
            <a:ext cx="3160445" cy="55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1" name="Rectangle 4110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22" name="Oval 4112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23" name="Oval 4114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A8EB9F-73D2-9BBD-038E-131BEA32A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cs-CZ" sz="2000" dirty="0">
                <a:solidFill>
                  <a:srgbClr val="FFFFFF"/>
                </a:solidFill>
              </a:rPr>
              <a:t>Daniel 2</a:t>
            </a:r>
          </a:p>
          <a:p>
            <a:pPr algn="just"/>
            <a:r>
              <a:rPr lang="cs-CZ" sz="2000" dirty="0">
                <a:solidFill>
                  <a:srgbClr val="FFFFFF"/>
                </a:solidFill>
              </a:rPr>
              <a:t>47  Král Danielovi odpověděl a řekl: </a:t>
            </a:r>
            <a:r>
              <a:rPr lang="cs-CZ" sz="2000" b="1" dirty="0">
                <a:solidFill>
                  <a:srgbClr val="FFFFFF"/>
                </a:solidFill>
              </a:rPr>
              <a:t>Opravdu, váš bůh je bůh bohů a pán králů</a:t>
            </a:r>
            <a:r>
              <a:rPr lang="cs-CZ" sz="2000" dirty="0">
                <a:solidFill>
                  <a:srgbClr val="FFFFFF"/>
                </a:solidFill>
              </a:rPr>
              <a:t>, ten, kdo zjevuje tajemství. Vždyť </a:t>
            </a:r>
            <a:r>
              <a:rPr lang="cs-CZ" sz="2000" dirty="0" err="1">
                <a:solidFill>
                  <a:srgbClr val="FFFFFF"/>
                </a:solidFill>
              </a:rPr>
              <a:t>tys</a:t>
            </a:r>
            <a:r>
              <a:rPr lang="cs-CZ" sz="2000" dirty="0">
                <a:solidFill>
                  <a:srgbClr val="FFFFFF"/>
                </a:solidFill>
              </a:rPr>
              <a:t> dokázal toto tajemství </a:t>
            </a:r>
            <a:r>
              <a:rPr lang="cs-CZ" dirty="0">
                <a:solidFill>
                  <a:srgbClr val="FFFFFF"/>
                </a:solidFill>
              </a:rPr>
              <a:t>odhalit.</a:t>
            </a:r>
          </a:p>
        </p:txBody>
      </p:sp>
    </p:spTree>
    <p:extLst>
      <p:ext uri="{BB962C8B-B14F-4D97-AF65-F5344CB8AC3E}">
        <p14:creationId xmlns:p14="http://schemas.microsoft.com/office/powerpoint/2010/main" val="949122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EAE15A-6B72-ECBB-8438-48C670093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54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069" name="Freeform: Shape 2056">
            <a:extLst>
              <a:ext uri="{FF2B5EF4-FFF2-40B4-BE49-F238E27FC236}">
                <a16:creationId xmlns:a16="http://schemas.microsoft.com/office/drawing/2014/main" id="{FD2669AB-35DB-41EC-BE9C-DA80B60A3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2070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1069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2071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816A17-9131-2CA8-AEA6-580609D3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Bůh jedná s </a:t>
            </a:r>
            <a:r>
              <a:rPr lang="cs-CZ" dirty="0" err="1">
                <a:solidFill>
                  <a:schemeClr val="tx1"/>
                </a:solidFill>
              </a:rPr>
              <a:t>Nebúkadnesarem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0" name="Picture 2" descr="605BC-562BC – Fiery test in the Fiery Furnace | Bibleview">
            <a:extLst>
              <a:ext uri="{FF2B5EF4-FFF2-40B4-BE49-F238E27FC236}">
                <a16:creationId xmlns:a16="http://schemas.microsoft.com/office/drawing/2014/main" id="{14F124A4-FE87-2A00-2CDC-11E44D69C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7" r="-2" b="-2"/>
          <a:stretch>
            <a:fillRect/>
          </a:stretch>
        </p:blipFill>
        <p:spPr bwMode="auto">
          <a:xfrm>
            <a:off x="7418226" y="645106"/>
            <a:ext cx="4125317" cy="55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2" name="Rectangle 2062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073" name="Oval 2064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067" name="Oval 2066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4426C2-6B36-F24F-5816-8B73EC729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Daniel 3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15  Jestlipak jste teď připraveni …. klanět té soše, kterou jsem vyrobil? Ale jestli se klanět nebudete, v tu hodinu budete uvrženi doprostřed rozpálené ohnivé pece. </a:t>
            </a:r>
            <a:r>
              <a:rPr lang="cs-CZ" sz="2000" b="1" dirty="0">
                <a:solidFill>
                  <a:schemeClr val="tx1"/>
                </a:solidFill>
              </a:rPr>
              <a:t>A kdo je bůh, že by vás vysvobodil z mé ruky?</a:t>
            </a:r>
          </a:p>
        </p:txBody>
      </p:sp>
    </p:spTree>
    <p:extLst>
      <p:ext uri="{BB962C8B-B14F-4D97-AF65-F5344CB8AC3E}">
        <p14:creationId xmlns:p14="http://schemas.microsoft.com/office/powerpoint/2010/main" val="3830169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646</TotalTime>
  <Words>1124</Words>
  <Application>Microsoft Office PowerPoint</Application>
  <PresentationFormat>Širokoúhlá obrazovka</PresentationFormat>
  <Paragraphs>63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Bůh  vs.  Nabúkadnesar</vt:lpstr>
      <vt:lpstr> Nebúkadnesar </vt:lpstr>
      <vt:lpstr>První cesta do Jeruzaléma</vt:lpstr>
      <vt:lpstr>Druhá cesta do Jeruzaléma</vt:lpstr>
      <vt:lpstr>Ezechiel 17</vt:lpstr>
      <vt:lpstr>Ezechiel 17</vt:lpstr>
      <vt:lpstr>Jeremjáš 39 </vt:lpstr>
      <vt:lpstr>Bůh jedná s Nebúkadnesarem</vt:lpstr>
      <vt:lpstr>Bůh jedná s Nebúkadnesarem</vt:lpstr>
      <vt:lpstr>Bůh jedná s Nebúkadnesarem</vt:lpstr>
      <vt:lpstr>Bůh jedná s Nebúkadnesarem</vt:lpstr>
      <vt:lpstr>Bůh jedná s Nebúkadnesarem</vt:lpstr>
      <vt:lpstr>Bůh jedná s Nebúkadnesarem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Michal Balcar</dc:creator>
  <cp:lastModifiedBy>Michal Balcar</cp:lastModifiedBy>
  <cp:revision>30</cp:revision>
  <dcterms:created xsi:type="dcterms:W3CDTF">2025-06-14T12:35:00Z</dcterms:created>
  <dcterms:modified xsi:type="dcterms:W3CDTF">2025-06-14T23:21:41Z</dcterms:modified>
</cp:coreProperties>
</file>