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48DA0-DCF4-299D-ABB8-99181A89E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3v1 a 1v3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7C04B8-690E-B547-979C-0685BC540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Prosek 10. 03. 2024</a:t>
            </a:r>
          </a:p>
          <a:p>
            <a:r>
              <a:rPr lang="cs-CZ" dirty="0"/>
              <a:t>David ptáček</a:t>
            </a:r>
          </a:p>
        </p:txBody>
      </p:sp>
    </p:spTree>
    <p:extLst>
      <p:ext uri="{BB962C8B-B14F-4D97-AF65-F5344CB8AC3E}">
        <p14:creationId xmlns:p14="http://schemas.microsoft.com/office/powerpoint/2010/main" val="13616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F5D77-29D0-ECDD-567D-9F67A41F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Židle?</a:t>
            </a:r>
            <a:endParaRPr lang="cs-CZ" dirty="0"/>
          </a:p>
        </p:txBody>
      </p:sp>
      <p:pic>
        <p:nvPicPr>
          <p:cNvPr id="6" name="Zástupný obsah 5" descr="Obsah obrázku nábytek, židle, Opěradlo, interiér&#10;&#10;Popis byl vytvořen automaticky">
            <a:extLst>
              <a:ext uri="{FF2B5EF4-FFF2-40B4-BE49-F238E27FC236}">
                <a16:creationId xmlns:a16="http://schemas.microsoft.com/office/drawing/2014/main" id="{B08EF8CA-2EA6-9CEB-3CDC-AB02862104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4909" y="1941094"/>
            <a:ext cx="1177729" cy="1764632"/>
          </a:xfrm>
        </p:spPr>
      </p:pic>
      <p:pic>
        <p:nvPicPr>
          <p:cNvPr id="8" name="Zástupný obsah 7" descr="Obsah obrázku nábytek, židle, gauč, venku&#10;&#10;Popis byl vytvořen automaticky">
            <a:extLst>
              <a:ext uri="{FF2B5EF4-FFF2-40B4-BE49-F238E27FC236}">
                <a16:creationId xmlns:a16="http://schemas.microsoft.com/office/drawing/2014/main" id="{3C930EAA-1A4D-A082-6B45-3D5FF84E921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9256294" y="1941094"/>
            <a:ext cx="1748589" cy="1165726"/>
          </a:xfrm>
        </p:spPr>
      </p:pic>
      <p:pic>
        <p:nvPicPr>
          <p:cNvPr id="10" name="Obrázek 9" descr="Obsah obrázku venku, nábytek, tráva, židle&#10;&#10;Popis byl vytvořen automaticky">
            <a:extLst>
              <a:ext uri="{FF2B5EF4-FFF2-40B4-BE49-F238E27FC236}">
                <a16:creationId xmlns:a16="http://schemas.microsoft.com/office/drawing/2014/main" id="{E5B0BBA3-BDE4-0E0D-5C0D-35919D809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09" y="4403543"/>
            <a:ext cx="3617803" cy="2038029"/>
          </a:xfrm>
          <a:prstGeom prst="rect">
            <a:avLst/>
          </a:prstGeom>
        </p:spPr>
      </p:pic>
      <p:pic>
        <p:nvPicPr>
          <p:cNvPr id="12" name="Obrázek 11" descr="Obsah obrázku stolička, nábytek, Barová židle, zeď&#10;&#10;Popis byl vytvořen automaticky">
            <a:extLst>
              <a:ext uri="{FF2B5EF4-FFF2-40B4-BE49-F238E27FC236}">
                <a16:creationId xmlns:a16="http://schemas.microsoft.com/office/drawing/2014/main" id="{1EE0ACEC-1E66-92B8-2586-C2898084D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386" y="2214694"/>
            <a:ext cx="1267326" cy="1900989"/>
          </a:xfrm>
          <a:prstGeom prst="rect">
            <a:avLst/>
          </a:prstGeom>
        </p:spPr>
      </p:pic>
      <p:pic>
        <p:nvPicPr>
          <p:cNvPr id="14" name="Obrázek 13" descr="Obsah obrázku nábytek, Opěradlo, židle, Poduška&#10;&#10;Popis byl vytvořen automaticky">
            <a:extLst>
              <a:ext uri="{FF2B5EF4-FFF2-40B4-BE49-F238E27FC236}">
                <a16:creationId xmlns:a16="http://schemas.microsoft.com/office/drawing/2014/main" id="{BD758906-A2A9-4C16-B6B8-D99C5E330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44" y="2029968"/>
            <a:ext cx="1865376" cy="1399032"/>
          </a:xfrm>
          <a:prstGeom prst="rect">
            <a:avLst/>
          </a:prstGeom>
        </p:spPr>
      </p:pic>
      <p:pic>
        <p:nvPicPr>
          <p:cNvPr id="16" name="Obrázek 15" descr="Obsah obrázku nábytek, podlaha, židle, Opěradlo&#10;&#10;Popis byl vytvořen automaticky">
            <a:extLst>
              <a:ext uri="{FF2B5EF4-FFF2-40B4-BE49-F238E27FC236}">
                <a16:creationId xmlns:a16="http://schemas.microsoft.com/office/drawing/2014/main" id="{D4E60AF3-E6BC-A662-9B9C-F54B7902A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450" y="3654925"/>
            <a:ext cx="3318433" cy="2214693"/>
          </a:xfrm>
          <a:prstGeom prst="rect">
            <a:avLst/>
          </a:prstGeom>
        </p:spPr>
      </p:pic>
      <p:pic>
        <p:nvPicPr>
          <p:cNvPr id="1026" name="Picture 2" descr="Knoll designové židle Tulip Side Chair, bílá, s otočným mechanismem,  čalouněný sedák - látka kategorie G ◼ Designpropaganda">
            <a:extLst>
              <a:ext uri="{FF2B5EF4-FFF2-40B4-BE49-F238E27FC236}">
                <a16:creationId xmlns:a16="http://schemas.microsoft.com/office/drawing/2014/main" id="{CCE5E5C3-63EA-B5AF-3138-803324CE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66" y="4208588"/>
            <a:ext cx="1661030" cy="16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5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61E44-EBF3-54B7-8328-D1C17351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TROJICE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94AC1-5A08-9572-FCBA-A350F2B108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187363" cy="3424107"/>
          </a:xfrm>
        </p:spPr>
        <p:txBody>
          <a:bodyPr>
            <a:normAutofit/>
          </a:bodyPr>
          <a:lstStyle/>
          <a:p>
            <a:r>
              <a:rPr lang="cs-CZ" sz="2400" b="1" kern="0" dirty="0">
                <a:effectLst/>
                <a:latin typeface="+mj-lt"/>
                <a:ea typeface="Calibri" panose="020F0502020204030204" pitchFamily="34" charset="0"/>
                <a:cs typeface="BookmanOldStyle"/>
              </a:rPr>
              <a:t>Bůh se dává lidem poznat ve třech osobách</a:t>
            </a:r>
          </a:p>
          <a:p>
            <a:r>
              <a:rPr lang="cs-CZ" sz="2400" b="1" kern="0" dirty="0">
                <a:effectLst/>
                <a:latin typeface="+mj-lt"/>
                <a:ea typeface="Calibri" panose="020F0502020204030204" pitchFamily="34" charset="0"/>
                <a:cs typeface="BookmanOldStyle"/>
              </a:rPr>
              <a:t>Bůh otec, svatý Duch a Ježíš Boží syn</a:t>
            </a:r>
          </a:p>
          <a:p>
            <a:r>
              <a:rPr lang="cs-CZ" sz="2400" b="1" kern="0" dirty="0">
                <a:latin typeface="+mj-lt"/>
                <a:ea typeface="Calibri" panose="020F0502020204030204" pitchFamily="34" charset="0"/>
              </a:rPr>
              <a:t>Bůh je dokonalé společenství lásky. Lidé jsou k tomuto společenství zváni.</a:t>
            </a: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6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3A6B4-241B-B7C5-ABD1-DA0B3719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Gravitační zákon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B8F10B-95C1-D09C-62A8-7BB4ABD2693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i="1" kern="0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1800" b="1" kern="0" baseline="-25000" dirty="0" err="1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sz="1800" b="1" kern="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je síla působící mezi dvěma hmotnými tělesy</a:t>
            </a:r>
            <a:endParaRPr lang="cs-CZ" sz="18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i="1" kern="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b="1" kern="0" baseline="-2500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800" b="1" kern="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je hmotnost prvního tělesa</a:t>
            </a:r>
            <a:endParaRPr lang="cs-CZ" sz="18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i="1" kern="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b="1" kern="0" baseline="-2500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800" b="1" kern="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je hmotnost druhého tělesa</a:t>
            </a:r>
            <a:endParaRPr lang="cs-CZ" sz="18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i="1" kern="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800" b="1" kern="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je vzdálenost mezi tělesy</a:t>
            </a:r>
            <a:endParaRPr lang="cs-CZ" sz="18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i="1" kern="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sz="1800" b="1" kern="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je gravitační konstanta</a:t>
            </a:r>
            <a:r>
              <a:rPr lang="cs-CZ" sz="1800" b="1" kern="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, která </a:t>
            </a:r>
            <a:r>
              <a:rPr lang="cs-CZ" sz="1800" b="1" kern="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 rovná </a:t>
            </a:r>
            <a:r>
              <a:rPr lang="cs-CZ" sz="1800" b="1" kern="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přibližně: G = 6,67×10−11 N m</a:t>
            </a:r>
            <a:r>
              <a:rPr lang="cs-CZ" sz="800" b="1" kern="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sz="1800" b="1" kern="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 kg</a:t>
            </a:r>
            <a:r>
              <a:rPr lang="cs-CZ" sz="800" b="1" kern="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−2</a:t>
            </a:r>
          </a:p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E883CDE-992F-C835-055B-578DB6BC18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3" y="2912583"/>
            <a:ext cx="3555332" cy="2160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599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BC24C-1207-93F3-3BA0-2114AEE9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Ježíš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220E90-086E-FB8E-0529-F62F33C56E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139237" cy="3576505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/>
              <a:t>Zplozen z Boha</a:t>
            </a:r>
          </a:p>
          <a:p>
            <a:r>
              <a:rPr lang="cs-CZ" sz="2400" b="1" dirty="0"/>
              <a:t>Plně bůh a plně člověk</a:t>
            </a:r>
          </a:p>
          <a:p>
            <a:r>
              <a:rPr lang="cs-CZ" sz="2400" b="1" dirty="0"/>
              <a:t>Jan 1,14 „</a:t>
            </a:r>
            <a:r>
              <a:rPr lang="cs-CZ" sz="2400" b="1" i="1" dirty="0"/>
              <a:t>Slovo se stalo tělem a přebývalo mezi námi“</a:t>
            </a:r>
          </a:p>
          <a:p>
            <a:pPr algn="just"/>
            <a:r>
              <a:rPr lang="cs-CZ" sz="2400" b="1" dirty="0"/>
              <a:t>ŽIDŮM 1,8-9 „</a:t>
            </a:r>
            <a:r>
              <a:rPr lang="cs-CZ" sz="2400" b="1" i="1" dirty="0"/>
              <a:t>avšak o Synovi: „Tvůj trůn, Bože, je na věky věků a žezlo přímosti je žezlem tvého království. Miluješ spravedlnost a nenávidíš nepravost; proto pomazal tě, Bože, Bůh tvůj olejem jásání nad tvé společníky</a:t>
            </a:r>
            <a:r>
              <a:rPr lang="cs-CZ" sz="2400" b="1" dirty="0"/>
              <a:t>“</a:t>
            </a:r>
          </a:p>
          <a:p>
            <a:pPr algn="just"/>
            <a:r>
              <a:rPr lang="cs-CZ" sz="2400" b="1" dirty="0"/>
              <a:t>GENESIS 18,1-4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72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FDADC-7301-E395-FBB6-62D5A939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Duch svatý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731F77-F011-C4C7-A81D-A41C9DB240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075068" cy="3576505"/>
          </a:xfrm>
        </p:spPr>
        <p:txBody>
          <a:bodyPr/>
          <a:lstStyle/>
          <a:p>
            <a:r>
              <a:rPr lang="cs-CZ" sz="2400" b="1" kern="0" dirty="0">
                <a:effectLst/>
                <a:latin typeface="+mj-lt"/>
                <a:ea typeface="Calibri" panose="020F0502020204030204" pitchFamily="34" charset="0"/>
                <a:cs typeface="BookmanOldStyle"/>
              </a:rPr>
              <a:t>Není pouze síla, je to Bůh. Je to osoba. </a:t>
            </a:r>
          </a:p>
          <a:p>
            <a:r>
              <a:rPr lang="cs-CZ" sz="2400" b="1" kern="0" dirty="0">
                <a:effectLst/>
                <a:latin typeface="+mj-lt"/>
                <a:ea typeface="Calibri" panose="020F0502020204030204" pitchFamily="34" charset="0"/>
                <a:cs typeface="BookmanOldStyle"/>
              </a:rPr>
              <a:t>Ducha sv. můžeme zarmoutit (</a:t>
            </a:r>
            <a:r>
              <a:rPr lang="cs-CZ" sz="2400" b="1" kern="0" dirty="0" err="1">
                <a:effectLst/>
                <a:latin typeface="+mj-lt"/>
                <a:ea typeface="Calibri" panose="020F0502020204030204" pitchFamily="34" charset="0"/>
                <a:cs typeface="BookmanOldStyle"/>
              </a:rPr>
              <a:t>Ef</a:t>
            </a:r>
            <a:r>
              <a:rPr lang="cs-CZ" sz="2400" b="1" kern="0" dirty="0">
                <a:effectLst/>
                <a:latin typeface="+mj-lt"/>
                <a:ea typeface="Calibri" panose="020F0502020204030204" pitchFamily="34" charset="0"/>
                <a:cs typeface="BookmanOldStyle"/>
              </a:rPr>
              <a:t> 4,30)</a:t>
            </a:r>
          </a:p>
          <a:p>
            <a:r>
              <a:rPr lang="cs-CZ" sz="2400" b="1" kern="0" dirty="0">
                <a:latin typeface="+mj-lt"/>
                <a:ea typeface="Calibri" panose="020F0502020204030204" pitchFamily="34" charset="0"/>
              </a:rPr>
              <a:t>Duchu sv. můžeme lhát (Skutky 5,3)</a:t>
            </a:r>
          </a:p>
          <a:p>
            <a:r>
              <a:rPr lang="cs-CZ" sz="2400" b="1" kern="0" dirty="0">
                <a:latin typeface="+mj-lt"/>
                <a:ea typeface="Calibri" panose="020F0502020204030204" pitchFamily="34" charset="0"/>
              </a:rPr>
              <a:t>Duch sv. sám usuzuje (skutky 15,28)</a:t>
            </a:r>
          </a:p>
          <a:p>
            <a:r>
              <a:rPr lang="cs-CZ" sz="2400" b="1" kern="0" dirty="0">
                <a:latin typeface="+mj-lt"/>
                <a:ea typeface="Calibri" panose="020F0502020204030204" pitchFamily="34" charset="0"/>
              </a:rPr>
              <a:t>Duch sv. je Ježíšův zástupce (Jan 14,16-18)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0012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BB88-04B2-707C-706D-75C8AD16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3F629-0D8F-0CD1-C932-EDC73E2291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251531" cy="3424107"/>
          </a:xfrm>
        </p:spPr>
        <p:txBody>
          <a:bodyPr>
            <a:normAutofit/>
          </a:bodyPr>
          <a:lstStyle/>
          <a:p>
            <a:r>
              <a:rPr lang="cs-CZ" sz="2400" b="1" dirty="0"/>
              <a:t>Bůh otec je Bůh. Ježíš je Bůh. Duch svatý je Bůh.</a:t>
            </a:r>
          </a:p>
          <a:p>
            <a:r>
              <a:rPr lang="cs-CZ" sz="2400" b="1" dirty="0"/>
              <a:t>Trojice pomáhá vysvětlit naši zkušenost s Bohem. </a:t>
            </a:r>
          </a:p>
          <a:p>
            <a:r>
              <a:rPr lang="cs-CZ" sz="2400" b="1" dirty="0"/>
              <a:t>Věříme Bohu, ne člověku. Člověk nebude zachráněn skutky, ale vírou v Ježíše Krista.</a:t>
            </a:r>
          </a:p>
          <a:p>
            <a:r>
              <a:rPr lang="cs-CZ" sz="2400" b="1" dirty="0"/>
              <a:t>Bůh je sám společenství lásky a usiluje o úzký vztah s každým člověkem. Chce nás vtáhnout do tohoto společenství lásky. 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94735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23074-73A7-E16E-B14F-9D039B45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Jan 17, 20-23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65AE9D-6AE3-7903-E5E4-18AF690AAA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139237" cy="3424107"/>
          </a:xfrm>
        </p:spPr>
        <p:txBody>
          <a:bodyPr>
            <a:noAutofit/>
          </a:bodyPr>
          <a:lstStyle/>
          <a:p>
            <a:r>
              <a:rPr lang="cs-CZ" sz="2200" b="1" dirty="0"/>
              <a:t>20  Neprosím jenom za ně, ale i za ty, kteří budou skrze jejich slovo věřit ve mne;</a:t>
            </a:r>
          </a:p>
          <a:p>
            <a:r>
              <a:rPr lang="cs-CZ" sz="2200" b="1" dirty="0"/>
              <a:t>21  aby všichni byli jedno jako ty, Otče, ve mně a já v tobě, aby i oni v nás byli jedno, aby svět věřil, že jsi mne poslal ty.</a:t>
            </a:r>
          </a:p>
          <a:p>
            <a:r>
              <a:rPr lang="cs-CZ" sz="2200" b="1" dirty="0"/>
              <a:t>22  Slávu, kterou jsi mi dal, jsem dal jim, aby byli jedno, jako my jsme jedno</a:t>
            </a:r>
          </a:p>
          <a:p>
            <a:r>
              <a:rPr lang="cs-CZ" sz="2200" b="1" dirty="0"/>
              <a:t>23  já v nich a ty ve mně, aby byli přivedeni k dokonalé jednotě a aby svět poznával, že jsi mne poslal ty a že je miluješ tak, jako miluješ mne.</a:t>
            </a:r>
          </a:p>
        </p:txBody>
      </p:sp>
    </p:spTree>
    <p:extLst>
      <p:ext uri="{BB962C8B-B14F-4D97-AF65-F5344CB8AC3E}">
        <p14:creationId xmlns:p14="http://schemas.microsoft.com/office/powerpoint/2010/main" val="145204957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67</TotalTime>
  <Words>384</Words>
  <Application>Microsoft Office PowerPoint</Application>
  <PresentationFormat>Širokoúhlá obrazovka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Symbol</vt:lpstr>
      <vt:lpstr>Tw Cen MT</vt:lpstr>
      <vt:lpstr>Kapka</vt:lpstr>
      <vt:lpstr>3v1 a 1v3</vt:lpstr>
      <vt:lpstr>Židle?</vt:lpstr>
      <vt:lpstr>TROJICE</vt:lpstr>
      <vt:lpstr>Gravitační zákon</vt:lpstr>
      <vt:lpstr>Ježíš</vt:lpstr>
      <vt:lpstr>Duch svatý</vt:lpstr>
      <vt:lpstr>shrnutí</vt:lpstr>
      <vt:lpstr>Jan 17, 20-23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3v1 a 1v3</dc:title>
  <dc:creator>David Ptáček</dc:creator>
  <cp:lastModifiedBy>David Ptáček</cp:lastModifiedBy>
  <cp:revision>11</cp:revision>
  <dcterms:created xsi:type="dcterms:W3CDTF">2024-03-09T10:20:30Z</dcterms:created>
  <dcterms:modified xsi:type="dcterms:W3CDTF">2024-03-09T21:47:11Z</dcterms:modified>
</cp:coreProperties>
</file>